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8" r:id="rId3"/>
    <p:sldId id="315" r:id="rId4"/>
    <p:sldId id="256" r:id="rId5"/>
    <p:sldId id="274" r:id="rId6"/>
    <p:sldId id="275" r:id="rId7"/>
    <p:sldId id="273" r:id="rId8"/>
    <p:sldId id="257" r:id="rId9"/>
    <p:sldId id="258" r:id="rId10"/>
    <p:sldId id="277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2" r:id="rId20"/>
    <p:sldId id="270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DD74B-D93E-40A2-8A03-29E9120A0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EC521C-3409-4CC0-94EC-31E34402E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16696-6BFE-4116-A933-18DB4EAD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F17062-CC89-4E39-9323-E596A5B0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BF503-726B-4B92-9A3C-5354BB00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E26E3-D5ED-47C7-819F-3D29EA5C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7C25FD-CC9E-48ED-AF28-6920FDC0B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DDDC-8882-46E1-AD83-E7FA67F6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17510-1D22-463E-8B99-BA739B23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EBD708-D7FC-4B17-930A-AC41A102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65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F042ED-8110-4661-9D37-F45710B73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F46A95-9196-48BB-A0B4-8B12A78B7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C7556-3F9C-4426-81E2-6965B90C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672EF-A455-4E61-92DC-9BF08113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3A11E9-75C2-4FBA-809F-A933E12A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3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14867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7163" y="0"/>
            <a:ext cx="2189748" cy="168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5ED2064-1DD2-4254-8EDE-3C005254750D}"/>
              </a:ext>
            </a:extLst>
          </p:cNvPr>
          <p:cNvSpPr/>
          <p:nvPr/>
        </p:nvSpPr>
        <p:spPr>
          <a:xfrm>
            <a:off x="0" y="6475729"/>
            <a:ext cx="1219200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42215-8544-4AB2-B6BF-365560BAF1F5}"/>
              </a:ext>
            </a:extLst>
          </p:cNvPr>
          <p:cNvSpPr txBox="1"/>
          <p:nvPr/>
        </p:nvSpPr>
        <p:spPr>
          <a:xfrm>
            <a:off x="28251" y="64757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B93FAF4-EA0A-4575-B0F6-E9DEEDD0F936}" type="datetime1">
              <a:rPr lang="ko-KR" altLang="en-US" smtClean="0">
                <a:solidFill>
                  <a:schemeClr val="bg1"/>
                </a:solidFill>
              </a:rPr>
              <a:t>2021-12-17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CA861-125E-4F0E-8530-B5308AC4784E}"/>
              </a:ext>
            </a:extLst>
          </p:cNvPr>
          <p:cNvSpPr txBox="1"/>
          <p:nvPr/>
        </p:nvSpPr>
        <p:spPr>
          <a:xfrm>
            <a:off x="5847539" y="6488668"/>
            <a:ext cx="49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182AE9-7947-4540-94EB-79983E671E63}" type="slidenum">
              <a:rPr lang="ko-KR" altLang="en-US" smtClean="0">
                <a:solidFill>
                  <a:schemeClr val="bg1"/>
                </a:solidFill>
              </a:rPr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72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05083-A444-4FFB-B4F2-0A7DA11D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D3D7A-E179-470D-A3A0-12FD7FE4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A295B-9B41-4D47-9B84-098EB196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DA1A7-F103-4F35-8500-88430E7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9B0E9-2144-49AC-BA94-C37704AD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4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297E0-E962-4D87-9785-370FFA4D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2F1EB-E9CF-49AE-8423-42A48278E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D8FF5-21AD-4B68-980B-E04F3B82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7D6BD7-553F-4BEA-9497-44D15C53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F572-27B2-4E10-BB63-15B54DDE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1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2AEEC-C87A-4BA1-AB58-C03EB187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A8DE3-9717-4A1F-83CD-3ABA6F0A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DBAA0-6265-48C6-A822-D8B4656CB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8F8BE-65F7-4A1C-9676-96F1445D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50C50-969F-4717-A2D8-80E549F2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E1948-4C22-48F2-822D-9955469A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0C624-36A7-420B-B537-1D4CF55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B65FF-F9CB-44C6-95F2-AEDAB2E36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B3A50-1252-45B8-BDC1-8C1895DF5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B5022-A2AA-4E4B-80D4-64C8F59F6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549A3B-B696-4A0F-8D03-3639D6D62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F00DFC-265F-4EDB-905B-5881D7E8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5290E9-1297-4178-9559-5DD8761C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16B2FB-A6BA-4AAF-A6A2-B4CF6BC7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562E6-A356-4ED7-A34D-D6E0A161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0434E0-6896-4C4A-B077-2D1352D0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70A25D-37EC-4E56-A45F-3DD6C691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82EBD-8206-4217-B35F-F0F117AD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47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C63752-4758-4A39-9851-F5085258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8F76C5-E277-4814-BBDF-36E5ACD6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C9A7D-9B71-413D-AAD6-4147F273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7B5A4-98D7-4396-AE4C-A39E98A8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086B3-301D-48D8-A878-1311E14A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4CDC85-34A3-4DBC-BAE5-F0FCB9232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50ABE-9E9B-43E7-A064-CF1DB741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CC16E4-66CA-492C-902D-31F88FAE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36FCD5-7287-4BFE-AE90-863EFAEB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0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1C4F4-A1D9-480F-A35D-2A336BF6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08915-91EF-4C03-A8B8-0A11FE0D3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4AA58-632D-46FB-840A-262385379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6FD102-C687-4970-B382-C684DF6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71D26-2694-45F8-8D72-9A89803A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889E9-01DA-44CA-AEF6-07944116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17D53C-F25B-456E-A023-4D57E3BF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89399-046B-4A40-A8D2-F02E37D2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E46A0-6FCA-4D26-A372-8D7135DB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F9DE8-9B08-4729-BF00-C732B42CCFEC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5831C-F4BD-4C07-B8CD-CC909ACF8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69B04-3C21-4298-94B8-B6F5F67B0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D2BA-3B25-4424-ACC1-53D70411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9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imghp?hl=ko" TargetMode="External"/><Relationship Id="rId2" Type="http://schemas.openxmlformats.org/officeDocument/2006/relationships/hyperlink" Target="https://onlinelibrary.wiley.com/doi/abs/10.1002/ppsc.20170030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281812248_Intracellular_Delivery_of_Molecular_Cargo_Using_Cell-Penetrating_Peptides_and_the_Combination_Strategies?_sg=0VHf1si494zKsOwXk5hLEnjm8VIEbchiRFELJ5q9mAI7YKYmXn8Pql-9F0OpwCEt5Awkk5a2xy4zELY1_WD8TSWErlFLNxB9tw" TargetMode="External"/><Relationship Id="rId4" Type="http://schemas.openxmlformats.org/officeDocument/2006/relationships/hyperlink" Target="http://health.chosun.com/healthyLife/column_view.jsp?idx=792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F91CCE-A843-45C5-9FCF-C61DBA9DA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유기합성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2248F-A706-4C6D-9490-D7EE4C22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" y="1039114"/>
            <a:ext cx="5253583" cy="1733196"/>
          </a:xfrm>
          <a:prstGeom prst="rect">
            <a:avLst/>
          </a:prstGeom>
        </p:spPr>
      </p:pic>
      <p:sp>
        <p:nvSpPr>
          <p:cNvPr id="6" name="slide1_shape5">
            <a:extLst>
              <a:ext uri="{FF2B5EF4-FFF2-40B4-BE49-F238E27FC236}">
                <a16:creationId xmlns:a16="http://schemas.microsoft.com/office/drawing/2014/main" id="{9890ADD3-F2F3-4055-9588-54FC3D3E6673}"/>
              </a:ext>
            </a:extLst>
          </p:cNvPr>
          <p:cNvSpPr/>
          <p:nvPr/>
        </p:nvSpPr>
        <p:spPr>
          <a:xfrm>
            <a:off x="5305933" y="172104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9735D1-4A76-4770-A893-51E79AF69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6" b="93280" l="9980" r="89970">
                        <a14:foregroundMark x1="33770" y1="91532" x2="38962" y2="91935"/>
                        <a14:foregroundMark x1="38962" y1="91935" x2="44355" y2="91801"/>
                        <a14:foregroundMark x1="44355" y1="91801" x2="60988" y2="93280"/>
                        <a14:foregroundMark x1="57258" y1="85618" x2="41230" y2="84879"/>
                        <a14:foregroundMark x1="41230" y1="84879" x2="41230" y2="84879"/>
                        <a14:foregroundMark x1="35685" y1="84341" x2="55897" y2="85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984" y="3266803"/>
            <a:ext cx="3693995" cy="27704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EDCFE-6964-47FC-B4C5-C2658E4595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9798" y1="81720" x2="78629" y2="86358"/>
                        <a14:backgroundMark x1="90726" y1="81855" x2="55645" y2="79435"/>
                        <a14:backgroundMark x1="55645" y1="79435" x2="55645" y2="79435"/>
                        <a14:backgroundMark x1="51815" y1="29637" x2="35736" y2="45968"/>
                        <a14:backgroundMark x1="35736" y1="45968" x2="35736" y2="45968"/>
                        <a14:backgroundMark x1="46583" y1="71698" x2="65829" y2="81761"/>
                        <a14:backgroundMark x1="65829" y1="81761" x2="56795" y2="77568"/>
                        <a14:backgroundMark x1="56795" y1="77568" x2="55931" y2="77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310" y="1803249"/>
            <a:ext cx="5291403" cy="3968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A6AAC2-086C-41D1-A2E5-48AD5D28C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966" y="1647742"/>
            <a:ext cx="4274559" cy="5770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E25ED8-7E39-4015-AE4E-4B36EE57A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720" y="2244884"/>
            <a:ext cx="6702005" cy="19619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EFFC82-47B3-4BFF-B0C0-B16B08FC6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675" y="2852466"/>
            <a:ext cx="3895725" cy="828675"/>
          </a:xfrm>
          <a:prstGeom prst="rect">
            <a:avLst/>
          </a:prstGeom>
        </p:spPr>
      </p:pic>
      <p:sp>
        <p:nvSpPr>
          <p:cNvPr id="36" name="slide1_shape12">
            <a:extLst>
              <a:ext uri="{FF2B5EF4-FFF2-40B4-BE49-F238E27FC236}">
                <a16:creationId xmlns:a16="http://schemas.microsoft.com/office/drawing/2014/main" id="{ABCB4317-D6D1-4D77-AEAF-F7B08C8AD99F}"/>
              </a:ext>
            </a:extLst>
          </p:cNvPr>
          <p:cNvSpPr/>
          <p:nvPr/>
        </p:nvSpPr>
        <p:spPr>
          <a:xfrm>
            <a:off x="929793" y="5956356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slide1_shape13">
            <a:extLst>
              <a:ext uri="{FF2B5EF4-FFF2-40B4-BE49-F238E27FC236}">
                <a16:creationId xmlns:a16="http://schemas.microsoft.com/office/drawing/2014/main" id="{2F31BCFD-A698-4E2C-B0F2-0851648AFD32}"/>
              </a:ext>
            </a:extLst>
          </p:cNvPr>
          <p:cNvSpPr/>
          <p:nvPr/>
        </p:nvSpPr>
        <p:spPr>
          <a:xfrm>
            <a:off x="2757460" y="584569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b</a:t>
            </a:r>
          </a:p>
        </p:txBody>
      </p:sp>
      <p:sp>
        <p:nvSpPr>
          <p:cNvPr id="40" name="slide1_shape14">
            <a:extLst>
              <a:ext uri="{FF2B5EF4-FFF2-40B4-BE49-F238E27FC236}">
                <a16:creationId xmlns:a16="http://schemas.microsoft.com/office/drawing/2014/main" id="{8AC0660E-FD05-4F9C-BF9A-CE03D61AC15B}"/>
              </a:ext>
            </a:extLst>
          </p:cNvPr>
          <p:cNvSpPr/>
          <p:nvPr/>
        </p:nvSpPr>
        <p:spPr>
          <a:xfrm>
            <a:off x="3074858" y="581888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</a:t>
            </a:r>
          </a:p>
        </p:txBody>
      </p:sp>
      <p:sp>
        <p:nvSpPr>
          <p:cNvPr id="42" name="slide1_shape15">
            <a:extLst>
              <a:ext uri="{FF2B5EF4-FFF2-40B4-BE49-F238E27FC236}">
                <a16:creationId xmlns:a16="http://schemas.microsoft.com/office/drawing/2014/main" id="{4ACD8EF7-C4C9-4ADC-99FF-000BB5DAEE04}"/>
              </a:ext>
            </a:extLst>
          </p:cNvPr>
          <p:cNvSpPr/>
          <p:nvPr/>
        </p:nvSpPr>
        <p:spPr>
          <a:xfrm>
            <a:off x="3360947" y="5845896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</a:t>
            </a:r>
          </a:p>
        </p:txBody>
      </p:sp>
      <p:sp>
        <p:nvSpPr>
          <p:cNvPr id="44" name="slide1_shape12">
            <a:extLst>
              <a:ext uri="{FF2B5EF4-FFF2-40B4-BE49-F238E27FC236}">
                <a16:creationId xmlns:a16="http://schemas.microsoft.com/office/drawing/2014/main" id="{ACCCEE21-229E-423E-BF0F-A635B0A7AFFD}"/>
              </a:ext>
            </a:extLst>
          </p:cNvPr>
          <p:cNvSpPr/>
          <p:nvPr/>
        </p:nvSpPr>
        <p:spPr>
          <a:xfrm>
            <a:off x="2498450" y="5845693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D6EC3E-A323-4649-8CFC-97C87A213B1F}"/>
              </a:ext>
            </a:extLst>
          </p:cNvPr>
          <p:cNvSpPr/>
          <p:nvPr/>
        </p:nvSpPr>
        <p:spPr>
          <a:xfrm>
            <a:off x="1159060" y="595089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b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B67907-5710-4188-9E95-012F70CE0838}"/>
              </a:ext>
            </a:extLst>
          </p:cNvPr>
          <p:cNvSpPr/>
          <p:nvPr/>
        </p:nvSpPr>
        <p:spPr>
          <a:xfrm>
            <a:off x="1463952" y="593995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F70D3AE-A384-43B3-B429-D137DD369483}"/>
              </a:ext>
            </a:extLst>
          </p:cNvPr>
          <p:cNvSpPr/>
          <p:nvPr/>
        </p:nvSpPr>
        <p:spPr>
          <a:xfrm>
            <a:off x="1728344" y="590274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159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39774-C0EA-4FB2-88BF-528AB0183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47" y="1178970"/>
            <a:ext cx="5766221" cy="32474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D139C3-D475-4E08-8281-CBF68399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0968" y="3171901"/>
            <a:ext cx="5808277" cy="2768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F6DA6-2636-4A7A-857F-0E8A2ADECDDA}"/>
              </a:ext>
            </a:extLst>
          </p:cNvPr>
          <p:cNvSpPr txBox="1"/>
          <p:nvPr/>
        </p:nvSpPr>
        <p:spPr>
          <a:xfrm>
            <a:off x="559358" y="526310"/>
            <a:ext cx="553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Concept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44371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E7871-E2EC-46F1-8F89-9BAE4CEB97A1}"/>
              </a:ext>
            </a:extLst>
          </p:cNvPr>
          <p:cNvSpPr txBox="1"/>
          <p:nvPr/>
        </p:nvSpPr>
        <p:spPr>
          <a:xfrm>
            <a:off x="791592" y="585346"/>
            <a:ext cx="36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Concept</a:t>
            </a:r>
            <a:endParaRPr lang="ko-KR" alt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0DB5-1655-4C1D-9A35-09B27F8BA6EA}"/>
              </a:ext>
            </a:extLst>
          </p:cNvPr>
          <p:cNvSpPr txBox="1"/>
          <p:nvPr/>
        </p:nvSpPr>
        <p:spPr>
          <a:xfrm>
            <a:off x="1011725" y="1373818"/>
            <a:ext cx="98086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b="1">
              <a:sym typeface="Wingdings" panose="05000000000000000000" pitchFamily="2" charset="2"/>
            </a:endParaRPr>
          </a:p>
          <a:p>
            <a:r>
              <a:rPr lang="en-US" altLang="ko-KR" sz="2400" b="1">
                <a:sym typeface="Wingdings" panose="05000000000000000000" pitchFamily="2" charset="2"/>
              </a:rPr>
              <a:t>1. GNRs</a:t>
            </a:r>
            <a:r>
              <a:rPr lang="ko-KR" altLang="en-US" sz="2400" b="1">
                <a:sym typeface="Wingdings" panose="05000000000000000000" pitchFamily="2" charset="2"/>
              </a:rPr>
              <a:t>에 거의 모든 종류의 약물을 부착할 수 있다</a:t>
            </a:r>
            <a:r>
              <a:rPr lang="en-US" altLang="ko-KR" sz="2400" b="1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b="1">
              <a:sym typeface="Wingdings" panose="05000000000000000000" pitchFamily="2" charset="2"/>
            </a:endParaRPr>
          </a:p>
          <a:p>
            <a:endParaRPr lang="en-US" altLang="ko-KR" sz="2400" b="1">
              <a:sym typeface="Wingdings" panose="05000000000000000000" pitchFamily="2" charset="2"/>
            </a:endParaRPr>
          </a:p>
          <a:p>
            <a:r>
              <a:rPr lang="en-US" altLang="ko-KR" sz="2400" b="1"/>
              <a:t>2. </a:t>
            </a:r>
            <a:r>
              <a:rPr lang="ko-KR" altLang="en-US" sz="2400" b="1"/>
              <a:t>리간드 변환을 통해 </a:t>
            </a:r>
            <a:r>
              <a:rPr lang="en-US" altLang="ko-KR" sz="2400" b="1"/>
              <a:t>GNRs</a:t>
            </a:r>
            <a:r>
              <a:rPr lang="ko-KR" altLang="en-US" sz="2400" b="1"/>
              <a:t>에 약물을 결합 </a:t>
            </a:r>
            <a:r>
              <a:rPr lang="en-US" altLang="ko-KR" sz="2400" b="1">
                <a:sym typeface="Wingdings" panose="05000000000000000000" pitchFamily="2" charset="2"/>
              </a:rPr>
              <a:t>  </a:t>
            </a:r>
            <a:r>
              <a:rPr lang="ko-KR" altLang="en-US" sz="2400" b="1">
                <a:sym typeface="Wingdings" panose="05000000000000000000" pitchFamily="2" charset="2"/>
              </a:rPr>
              <a:t>약물 전달의 안정성이 증가</a:t>
            </a:r>
            <a:endParaRPr lang="en-US" altLang="ko-KR" sz="2400" b="1">
              <a:sym typeface="Wingdings" panose="05000000000000000000" pitchFamily="2" charset="2"/>
            </a:endParaRPr>
          </a:p>
          <a:p>
            <a:endParaRPr lang="en-US" altLang="ko-KR" sz="2400" b="1">
              <a:sym typeface="Wingdings" panose="05000000000000000000" pitchFamily="2" charset="2"/>
            </a:endParaRPr>
          </a:p>
          <a:p>
            <a:endParaRPr lang="en-US" altLang="ko-KR" sz="2400">
              <a:sym typeface="Wingdings" panose="05000000000000000000" pitchFamily="2" charset="2"/>
            </a:endParaRPr>
          </a:p>
          <a:p>
            <a:r>
              <a:rPr lang="en-US" altLang="ko-KR" sz="2400" b="1">
                <a:sym typeface="Wingdings" panose="05000000000000000000" pitchFamily="2" charset="2"/>
              </a:rPr>
              <a:t>3. </a:t>
            </a:r>
            <a:r>
              <a:rPr lang="ko-KR" altLang="en-US" sz="2400" b="1">
                <a:sym typeface="Wingdings" panose="05000000000000000000" pitchFamily="2" charset="2"/>
              </a:rPr>
              <a:t>폴리머에 비해 리간드에 결합한 약물은 </a:t>
            </a:r>
            <a:r>
              <a:rPr lang="en-US" altLang="ko-KR" sz="2400" b="1">
                <a:sym typeface="Wingdings" panose="05000000000000000000" pitchFamily="2" charset="2"/>
              </a:rPr>
              <a:t>GNR</a:t>
            </a:r>
            <a:r>
              <a:rPr lang="ko-KR" altLang="en-US" sz="2400" b="1">
                <a:sym typeface="Wingdings" panose="05000000000000000000" pitchFamily="2" charset="2"/>
              </a:rPr>
              <a:t>과 가깝기 때문에 보다            정밀하게 조절이 가능하다</a:t>
            </a:r>
            <a:endParaRPr lang="en-US" altLang="ko-KR" b="1">
              <a:sym typeface="Wingdings" panose="05000000000000000000" pitchFamily="2" charset="2"/>
            </a:endParaRPr>
          </a:p>
          <a:p>
            <a:r>
              <a:rPr lang="en-US" altLang="ko-KR" b="1"/>
              <a:t> </a:t>
            </a:r>
            <a:endParaRPr lang="ko-KR" altLang="en-US" b="1"/>
          </a:p>
          <a:p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6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DFCFE5-E62A-4D99-A3A1-2C3CF48D6C2F}"/>
              </a:ext>
            </a:extLst>
          </p:cNvPr>
          <p:cNvSpPr txBox="1"/>
          <p:nvPr/>
        </p:nvSpPr>
        <p:spPr>
          <a:xfrm>
            <a:off x="363985" y="435006"/>
            <a:ext cx="1165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GNRs-CPT </a:t>
            </a:r>
            <a:r>
              <a:rPr lang="ko-KR" altLang="en-US" b="1"/>
              <a:t>제작과정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74CD3B-91B7-48AF-9F9D-B3675529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2" y="878554"/>
            <a:ext cx="5316479" cy="1911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DDC00-E80D-4B7F-BF79-FBBCB99E1AB1}"/>
              </a:ext>
            </a:extLst>
          </p:cNvPr>
          <p:cNvSpPr txBox="1"/>
          <p:nvPr/>
        </p:nvSpPr>
        <p:spPr>
          <a:xfrm>
            <a:off x="6096000" y="1095850"/>
            <a:ext cx="8330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/>
              <a:t>GNRs</a:t>
            </a:r>
            <a:r>
              <a:rPr lang="ko-KR" altLang="en-US" b="1"/>
              <a:t>의 표면에 </a:t>
            </a:r>
            <a:r>
              <a:rPr lang="en-US" altLang="ko-KR" b="1"/>
              <a:t>CTAB</a:t>
            </a:r>
            <a:r>
              <a:rPr lang="ko-KR" altLang="en-US" b="1"/>
              <a:t>을 이중층으로 결합 시킨다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en-US" altLang="ko-KR" b="1"/>
              <a:t>CTAB</a:t>
            </a:r>
            <a:r>
              <a:rPr lang="ko-KR" altLang="en-US" b="1"/>
              <a:t>이 붙은 </a:t>
            </a:r>
            <a:r>
              <a:rPr lang="en-US" altLang="ko-KR" b="1"/>
              <a:t>GNRs</a:t>
            </a:r>
            <a:r>
              <a:rPr lang="ko-KR" altLang="en-US" b="1"/>
              <a:t>에 과량의 </a:t>
            </a:r>
            <a:r>
              <a:rPr lang="en-US" altLang="ko-KR" b="1"/>
              <a:t>TCPT, TTMA </a:t>
            </a:r>
            <a:r>
              <a:rPr lang="ko-KR" altLang="en-US" b="1"/>
              <a:t>넣어준다</a:t>
            </a:r>
            <a:r>
              <a:rPr lang="en-US" altLang="ko-KR" b="1"/>
              <a:t>.</a:t>
            </a:r>
          </a:p>
          <a:p>
            <a:r>
              <a:rPr lang="en-US" altLang="ko-KR" b="1"/>
              <a:t> (TCPT: CPT</a:t>
            </a:r>
            <a:r>
              <a:rPr lang="ko-KR" altLang="en-US" b="1"/>
              <a:t>약물  </a:t>
            </a:r>
            <a:r>
              <a:rPr lang="en-US" altLang="ko-KR" b="1"/>
              <a:t>TTMA:GNRs</a:t>
            </a:r>
            <a:r>
              <a:rPr lang="ko-KR" altLang="en-US" b="1"/>
              <a:t>이 물에 잘 녹도록 하는것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11" name="Picture 745">
            <a:extLst>
              <a:ext uri="{FF2B5EF4-FFF2-40B4-BE49-F238E27FC236}">
                <a16:creationId xmlns:a16="http://schemas.microsoft.com/office/drawing/2014/main" id="{CEC0619A-6FFD-401D-B90B-1D891191E4CC}"/>
              </a:ext>
            </a:extLst>
          </p:cNvPr>
          <p:cNvPicPr/>
          <p:nvPr/>
        </p:nvPicPr>
        <p:blipFill rotWithShape="1">
          <a:blip r:embed="rId4"/>
          <a:srcRect t="-31965" b="31965"/>
          <a:stretch/>
        </p:blipFill>
        <p:spPr>
          <a:xfrm>
            <a:off x="699749" y="1834514"/>
            <a:ext cx="4527168" cy="3578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CDFC5-91E9-436E-AC5C-BC58A6D88C81}"/>
              </a:ext>
            </a:extLst>
          </p:cNvPr>
          <p:cNvSpPr txBox="1"/>
          <p:nvPr/>
        </p:nvSpPr>
        <p:spPr>
          <a:xfrm>
            <a:off x="6226042" y="5764129"/>
            <a:ext cx="735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CPT-GNRs</a:t>
            </a:r>
            <a:r>
              <a:rPr lang="ko-KR" altLang="en-US" sz="2800" b="1"/>
              <a:t>이 잘 생성 되었다</a:t>
            </a:r>
          </a:p>
        </p:txBody>
      </p:sp>
      <p:pic>
        <p:nvPicPr>
          <p:cNvPr id="7" name="Picture 745">
            <a:extLst>
              <a:ext uri="{FF2B5EF4-FFF2-40B4-BE49-F238E27FC236}">
                <a16:creationId xmlns:a16="http://schemas.microsoft.com/office/drawing/2014/main" id="{3BFA3F0C-0127-4466-A6B2-2698B14150E3}"/>
              </a:ext>
            </a:extLst>
          </p:cNvPr>
          <p:cNvPicPr/>
          <p:nvPr/>
        </p:nvPicPr>
        <p:blipFill rotWithShape="1">
          <a:blip r:embed="rId4"/>
          <a:srcRect t="65204" b="-65204"/>
          <a:stretch/>
        </p:blipFill>
        <p:spPr>
          <a:xfrm>
            <a:off x="6192175" y="2941391"/>
            <a:ext cx="4193069" cy="3578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378-782E-4621-8BED-84B7C0103AA1}"/>
              </a:ext>
            </a:extLst>
          </p:cNvPr>
          <p:cNvSpPr txBox="1"/>
          <p:nvPr/>
        </p:nvSpPr>
        <p:spPr>
          <a:xfrm>
            <a:off x="6226042" y="4191000"/>
            <a:ext cx="152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CTAB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E466BC-A868-4569-BB93-CEEB57883C4D}"/>
              </a:ext>
            </a:extLst>
          </p:cNvPr>
          <p:cNvSpPr txBox="1"/>
          <p:nvPr/>
        </p:nvSpPr>
        <p:spPr>
          <a:xfrm>
            <a:off x="7848600" y="4210606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TTMA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AC495-C357-4563-9453-83662691F591}"/>
              </a:ext>
            </a:extLst>
          </p:cNvPr>
          <p:cNvSpPr txBox="1"/>
          <p:nvPr/>
        </p:nvSpPr>
        <p:spPr>
          <a:xfrm>
            <a:off x="9431867" y="4210606"/>
            <a:ext cx="12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79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7BE1E-4BB5-4242-BE3D-D438EC3FF94F}"/>
              </a:ext>
            </a:extLst>
          </p:cNvPr>
          <p:cNvSpPr txBox="1"/>
          <p:nvPr/>
        </p:nvSpPr>
        <p:spPr>
          <a:xfrm>
            <a:off x="470517" y="397393"/>
            <a:ext cx="701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GNR</a:t>
            </a:r>
            <a:r>
              <a:rPr lang="ko-KR" altLang="en-US" b="1"/>
              <a:t>로부터의 열</a:t>
            </a:r>
          </a:p>
        </p:txBody>
      </p:sp>
      <p:pic>
        <p:nvPicPr>
          <p:cNvPr id="4" name="Picture 988">
            <a:extLst>
              <a:ext uri="{FF2B5EF4-FFF2-40B4-BE49-F238E27FC236}">
                <a16:creationId xmlns:a16="http://schemas.microsoft.com/office/drawing/2014/main" id="{FF51386B-BE2A-4CF5-827C-9E685D52F5ED}"/>
              </a:ext>
            </a:extLst>
          </p:cNvPr>
          <p:cNvPicPr/>
          <p:nvPr/>
        </p:nvPicPr>
        <p:blipFill rotWithShape="1">
          <a:blip r:embed="rId2"/>
          <a:srcRect l="-8339" t="-8175" r="50198" b="50034"/>
          <a:stretch/>
        </p:blipFill>
        <p:spPr>
          <a:xfrm>
            <a:off x="-120650" y="1071382"/>
            <a:ext cx="2573584" cy="2165374"/>
          </a:xfrm>
          <a:prstGeom prst="rect">
            <a:avLst/>
          </a:prstGeom>
        </p:spPr>
      </p:pic>
      <p:pic>
        <p:nvPicPr>
          <p:cNvPr id="5" name="Picture 988">
            <a:extLst>
              <a:ext uri="{FF2B5EF4-FFF2-40B4-BE49-F238E27FC236}">
                <a16:creationId xmlns:a16="http://schemas.microsoft.com/office/drawing/2014/main" id="{E95A7546-CB84-49DC-9370-C2056BCF37A4}"/>
              </a:ext>
            </a:extLst>
          </p:cNvPr>
          <p:cNvPicPr/>
          <p:nvPr/>
        </p:nvPicPr>
        <p:blipFill rotWithShape="1">
          <a:blip r:embed="rId2"/>
          <a:srcRect l="49707" t="-19066" r="-19739" b="49034"/>
          <a:stretch/>
        </p:blipFill>
        <p:spPr>
          <a:xfrm>
            <a:off x="2452934" y="-665998"/>
            <a:ext cx="5730003" cy="4364001"/>
          </a:xfrm>
          <a:prstGeom prst="rect">
            <a:avLst/>
          </a:prstGeom>
        </p:spPr>
      </p:pic>
      <p:pic>
        <p:nvPicPr>
          <p:cNvPr id="6" name="Picture 988">
            <a:extLst>
              <a:ext uri="{FF2B5EF4-FFF2-40B4-BE49-F238E27FC236}">
                <a16:creationId xmlns:a16="http://schemas.microsoft.com/office/drawing/2014/main" id="{801B44E0-2276-49EB-9762-793716A3C8CF}"/>
              </a:ext>
            </a:extLst>
          </p:cNvPr>
          <p:cNvPicPr/>
          <p:nvPr/>
        </p:nvPicPr>
        <p:blipFill rotWithShape="1">
          <a:blip r:embed="rId2"/>
          <a:srcRect l="-11932" t="49972" r="48888" b="-13016"/>
          <a:stretch/>
        </p:blipFill>
        <p:spPr>
          <a:xfrm>
            <a:off x="-380800" y="3698003"/>
            <a:ext cx="2896663" cy="2696429"/>
          </a:xfrm>
          <a:prstGeom prst="rect">
            <a:avLst/>
          </a:prstGeom>
        </p:spPr>
      </p:pic>
      <p:pic>
        <p:nvPicPr>
          <p:cNvPr id="7" name="Picture 988">
            <a:extLst>
              <a:ext uri="{FF2B5EF4-FFF2-40B4-BE49-F238E27FC236}">
                <a16:creationId xmlns:a16="http://schemas.microsoft.com/office/drawing/2014/main" id="{6FC5A3E0-CAB0-4218-8824-3FBE12063EC7}"/>
              </a:ext>
            </a:extLst>
          </p:cNvPr>
          <p:cNvPicPr/>
          <p:nvPr/>
        </p:nvPicPr>
        <p:blipFill rotWithShape="1">
          <a:blip r:embed="rId2"/>
          <a:srcRect l="50418" t="49656" r="-20832" b="-20070"/>
          <a:stretch/>
        </p:blipFill>
        <p:spPr>
          <a:xfrm>
            <a:off x="2515863" y="3656830"/>
            <a:ext cx="5794420" cy="4407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22EE3-1675-4CA6-AE3D-709715F60CDA}"/>
              </a:ext>
            </a:extLst>
          </p:cNvPr>
          <p:cNvSpPr txBox="1"/>
          <p:nvPr/>
        </p:nvSpPr>
        <p:spPr>
          <a:xfrm>
            <a:off x="6654064" y="986390"/>
            <a:ext cx="3953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그림</a:t>
            </a:r>
            <a:r>
              <a:rPr lang="en-US" altLang="ko-KR" b="1"/>
              <a:t>a,b</a:t>
            </a:r>
            <a:r>
              <a:rPr lang="ko-KR" altLang="en-US" b="1"/>
              <a:t>를 보면 </a:t>
            </a:r>
            <a:r>
              <a:rPr lang="en-US" altLang="ko-KR" b="1"/>
              <a:t>GNRs</a:t>
            </a:r>
            <a:r>
              <a:rPr lang="ko-KR" altLang="en-US" b="1"/>
              <a:t>의 농도가 높아 질 수록 온도증가의 상승폭이 큼을 알 수 있습니다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16183-9C3B-4323-85D6-CB4D953980DB}"/>
              </a:ext>
            </a:extLst>
          </p:cNvPr>
          <p:cNvSpPr txBox="1"/>
          <p:nvPr/>
        </p:nvSpPr>
        <p:spPr>
          <a:xfrm>
            <a:off x="6654064" y="3698003"/>
            <a:ext cx="465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빛의</a:t>
            </a:r>
            <a:r>
              <a:rPr lang="en-US" altLang="ko-KR" b="1"/>
              <a:t> </a:t>
            </a:r>
            <a:r>
              <a:rPr lang="ko-KR" altLang="en-US" b="1"/>
              <a:t>세기가 강할수록 </a:t>
            </a:r>
            <a:r>
              <a:rPr lang="en-US" altLang="ko-KR" b="1"/>
              <a:t>GNR</a:t>
            </a:r>
            <a:r>
              <a:rPr lang="ko-KR" altLang="en-US" b="1"/>
              <a:t>로부터 나오는 온도가 커지는 것을 볼 수 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D46AA-9946-4DAE-8DAC-191D40CF9620}"/>
              </a:ext>
            </a:extLst>
          </p:cNvPr>
          <p:cNvSpPr txBox="1"/>
          <p:nvPr/>
        </p:nvSpPr>
        <p:spPr>
          <a:xfrm>
            <a:off x="6654064" y="5260223"/>
            <a:ext cx="482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GNRs</a:t>
            </a:r>
            <a:r>
              <a:rPr lang="ko-KR" altLang="en-US" b="1"/>
              <a:t>의 농도와 </a:t>
            </a:r>
            <a:r>
              <a:rPr lang="en-US" altLang="ko-KR" b="1"/>
              <a:t>NIR</a:t>
            </a:r>
            <a:r>
              <a:rPr lang="ko-KR" altLang="en-US" b="1"/>
              <a:t>의 세기의 증가가 비례하며 온도의 상승을 야기 합니다</a:t>
            </a:r>
            <a:endParaRPr lang="en-US" altLang="ko-KR" b="1"/>
          </a:p>
          <a:p>
            <a:endParaRPr lang="en-US" altLang="ko-KR" b="1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6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1">
            <a:extLst>
              <a:ext uri="{FF2B5EF4-FFF2-40B4-BE49-F238E27FC236}">
                <a16:creationId xmlns:a16="http://schemas.microsoft.com/office/drawing/2014/main" id="{ED69C984-4CFE-4794-9426-C8FD09506B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2963" y="889028"/>
            <a:ext cx="6021222" cy="3440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B8CA0-6198-476B-B17D-465603BD4F18}"/>
              </a:ext>
            </a:extLst>
          </p:cNvPr>
          <p:cNvSpPr txBox="1"/>
          <p:nvPr/>
        </p:nvSpPr>
        <p:spPr>
          <a:xfrm>
            <a:off x="6463377" y="1278533"/>
            <a:ext cx="5596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 에스터 결합을 한 </a:t>
            </a:r>
            <a:r>
              <a:rPr lang="en-US" altLang="ko-KR" b="1"/>
              <a:t>GNRs-CPT </a:t>
            </a:r>
            <a:r>
              <a:rPr lang="ko-KR" altLang="en-US" b="1"/>
              <a:t>은</a:t>
            </a:r>
            <a:r>
              <a:rPr lang="en-US" altLang="ko-KR" b="1"/>
              <a:t> NIR</a:t>
            </a:r>
            <a:r>
              <a:rPr lang="ko-KR" altLang="en-US" b="1"/>
              <a:t>빛을 받아서 약물이 풀린다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반면에 아마이드 결합을 한 약물은 </a:t>
            </a:r>
            <a:r>
              <a:rPr lang="en-US" altLang="ko-KR" b="1"/>
              <a:t>NIR</a:t>
            </a:r>
            <a:r>
              <a:rPr lang="ko-KR" altLang="en-US" b="1"/>
              <a:t>에 의해서 약물이 풀리지 않는 것을 볼 수 있습니다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F5F9D-6832-4E4C-8290-22EB73947D18}"/>
              </a:ext>
            </a:extLst>
          </p:cNvPr>
          <p:cNvSpPr txBox="1"/>
          <p:nvPr/>
        </p:nvSpPr>
        <p:spPr>
          <a:xfrm>
            <a:off x="479394" y="390617"/>
            <a:ext cx="497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GNRs-CPT</a:t>
            </a:r>
            <a:r>
              <a:rPr lang="ko-KR" altLang="en-US" b="1"/>
              <a:t>의 결합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73C8D-9948-4715-A795-327942DF6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9" t="-51080" r="3619" b="51080"/>
          <a:stretch/>
        </p:blipFill>
        <p:spPr>
          <a:xfrm>
            <a:off x="438799" y="3735807"/>
            <a:ext cx="2583404" cy="2209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2ABF41-3C07-40F3-8FEE-480E91178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5" t="50000" r="2885" b="-50000"/>
          <a:stretch/>
        </p:blipFill>
        <p:spPr>
          <a:xfrm>
            <a:off x="4119673" y="4840803"/>
            <a:ext cx="2583404" cy="220999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F49F72F-CC66-46B1-BF0A-A731E46F9878}"/>
              </a:ext>
            </a:extLst>
          </p:cNvPr>
          <p:cNvSpPr/>
          <p:nvPr/>
        </p:nvSpPr>
        <p:spPr>
          <a:xfrm>
            <a:off x="2827970" y="5166979"/>
            <a:ext cx="1573207" cy="4115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FC27F-FD63-4D66-A52C-A63E0260D0C5}"/>
              </a:ext>
            </a:extLst>
          </p:cNvPr>
          <p:cNvSpPr txBox="1"/>
          <p:nvPr/>
        </p:nvSpPr>
        <p:spPr>
          <a:xfrm>
            <a:off x="3229324" y="5549066"/>
            <a:ext cx="23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HEAT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030BB-8E9D-4443-AED0-EE0D99BB9F03}"/>
              </a:ext>
            </a:extLst>
          </p:cNvPr>
          <p:cNvSpPr txBox="1"/>
          <p:nvPr/>
        </p:nvSpPr>
        <p:spPr>
          <a:xfrm>
            <a:off x="6015055" y="53644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+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0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20">
            <a:extLst>
              <a:ext uri="{FF2B5EF4-FFF2-40B4-BE49-F238E27FC236}">
                <a16:creationId xmlns:a16="http://schemas.microsoft.com/office/drawing/2014/main" id="{5B7178B8-6397-496C-96EA-95D42AE72193}"/>
              </a:ext>
            </a:extLst>
          </p:cNvPr>
          <p:cNvPicPr/>
          <p:nvPr/>
        </p:nvPicPr>
        <p:blipFill rotWithShape="1">
          <a:blip r:embed="rId2"/>
          <a:srcRect t="-49918" b="49918"/>
          <a:stretch/>
        </p:blipFill>
        <p:spPr>
          <a:xfrm>
            <a:off x="71023" y="-2385201"/>
            <a:ext cx="5894772" cy="7247011"/>
          </a:xfrm>
          <a:prstGeom prst="rect">
            <a:avLst/>
          </a:prstGeom>
        </p:spPr>
      </p:pic>
      <p:pic>
        <p:nvPicPr>
          <p:cNvPr id="6" name="Picture 1326">
            <a:extLst>
              <a:ext uri="{FF2B5EF4-FFF2-40B4-BE49-F238E27FC236}">
                <a16:creationId xmlns:a16="http://schemas.microsoft.com/office/drawing/2014/main" id="{4157FBB7-88EB-41F3-BDF8-39AD614F0C6D}"/>
              </a:ext>
            </a:extLst>
          </p:cNvPr>
          <p:cNvPicPr/>
          <p:nvPr/>
        </p:nvPicPr>
        <p:blipFill rotWithShape="1">
          <a:blip r:embed="rId3"/>
          <a:srcRect l="-329" t="54515" r="329" b="-54515"/>
          <a:stretch/>
        </p:blipFill>
        <p:spPr>
          <a:xfrm>
            <a:off x="5675791" y="1238305"/>
            <a:ext cx="6516209" cy="7519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39CAF-86E9-4FD1-AEA3-D0044D9A0648}"/>
              </a:ext>
            </a:extLst>
          </p:cNvPr>
          <p:cNvSpPr txBox="1"/>
          <p:nvPr/>
        </p:nvSpPr>
        <p:spPr>
          <a:xfrm>
            <a:off x="479394" y="550416"/>
            <a:ext cx="651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외부자극</a:t>
            </a:r>
            <a:r>
              <a:rPr lang="en-US" altLang="ko-KR" b="1"/>
              <a:t>(NIR)</a:t>
            </a:r>
            <a:r>
              <a:rPr lang="ko-KR" altLang="en-US" b="1"/>
              <a:t>에 의한 </a:t>
            </a:r>
            <a:r>
              <a:rPr lang="en-US" altLang="ko-KR" b="1"/>
              <a:t>CPT </a:t>
            </a:r>
            <a:r>
              <a:rPr lang="ko-KR" altLang="en-US" b="1"/>
              <a:t>풀림 조절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17A390-1E5D-489F-9AE6-86ECE4D7A2D2}"/>
              </a:ext>
            </a:extLst>
          </p:cNvPr>
          <p:cNvSpPr/>
          <p:nvPr/>
        </p:nvSpPr>
        <p:spPr>
          <a:xfrm>
            <a:off x="719187" y="5180026"/>
            <a:ext cx="5051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/>
              <a:t>그래프</a:t>
            </a:r>
            <a:r>
              <a:rPr lang="en-US" altLang="ko-KR" b="1"/>
              <a:t>a</a:t>
            </a:r>
            <a:r>
              <a:rPr lang="ko-KR" altLang="en-US" b="1"/>
              <a:t>를 보면 온도가 높아 질 수록 </a:t>
            </a:r>
            <a:r>
              <a:rPr lang="en-US" altLang="ko-KR" b="1"/>
              <a:t>CPT</a:t>
            </a:r>
            <a:r>
              <a:rPr lang="ko-KR" altLang="en-US" b="1"/>
              <a:t>의 풀림은 더욱 가속화 된다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66A28-EB36-4AFA-8BFA-E2E5753404C8}"/>
              </a:ext>
            </a:extLst>
          </p:cNvPr>
          <p:cNvSpPr txBox="1"/>
          <p:nvPr/>
        </p:nvSpPr>
        <p:spPr>
          <a:xfrm>
            <a:off x="6746933" y="5133859"/>
            <a:ext cx="47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b) NIR</a:t>
            </a:r>
            <a:r>
              <a:rPr lang="ko-KR" altLang="en-US" b="1"/>
              <a:t>조사 시간에 따른 </a:t>
            </a:r>
            <a:r>
              <a:rPr lang="en-US" altLang="ko-KR" b="1"/>
              <a:t>CPT </a:t>
            </a:r>
            <a:r>
              <a:rPr lang="ko-KR" altLang="en-US" b="1"/>
              <a:t>방출 농도</a:t>
            </a:r>
          </a:p>
        </p:txBody>
      </p:sp>
    </p:spTree>
    <p:extLst>
      <p:ext uri="{BB962C8B-B14F-4D97-AF65-F5344CB8AC3E}">
        <p14:creationId xmlns:p14="http://schemas.microsoft.com/office/powerpoint/2010/main" val="179073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629">
            <a:extLst>
              <a:ext uri="{FF2B5EF4-FFF2-40B4-BE49-F238E27FC236}">
                <a16:creationId xmlns:a16="http://schemas.microsoft.com/office/drawing/2014/main" id="{A2A0BD30-A790-4BBA-89C7-8874609B958F}"/>
              </a:ext>
            </a:extLst>
          </p:cNvPr>
          <p:cNvPicPr/>
          <p:nvPr/>
        </p:nvPicPr>
        <p:blipFill rotWithShape="1">
          <a:blip r:embed="rId2"/>
          <a:srcRect l="50807" t="-54901" r="-50807" b="54901"/>
          <a:stretch/>
        </p:blipFill>
        <p:spPr>
          <a:xfrm>
            <a:off x="426661" y="2218109"/>
            <a:ext cx="6080760" cy="3860800"/>
          </a:xfrm>
          <a:prstGeom prst="rect">
            <a:avLst/>
          </a:prstGeom>
        </p:spPr>
      </p:pic>
      <p:pic>
        <p:nvPicPr>
          <p:cNvPr id="8" name="Picture 1629">
            <a:extLst>
              <a:ext uri="{FF2B5EF4-FFF2-40B4-BE49-F238E27FC236}">
                <a16:creationId xmlns:a16="http://schemas.microsoft.com/office/drawing/2014/main" id="{AD8136AA-095B-4CB2-A9FF-2017126977C2}"/>
              </a:ext>
            </a:extLst>
          </p:cNvPr>
          <p:cNvPicPr/>
          <p:nvPr/>
        </p:nvPicPr>
        <p:blipFill rotWithShape="1">
          <a:blip r:embed="rId2"/>
          <a:srcRect l="-48682" t="-52342" r="48682" b="52342"/>
          <a:stretch/>
        </p:blipFill>
        <p:spPr>
          <a:xfrm>
            <a:off x="-2773030" y="-657524"/>
            <a:ext cx="6682400" cy="3411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C7559-7863-4D34-91D5-EEACF7080B5C}"/>
              </a:ext>
            </a:extLst>
          </p:cNvPr>
          <p:cNvSpPr txBox="1"/>
          <p:nvPr/>
        </p:nvSpPr>
        <p:spPr>
          <a:xfrm>
            <a:off x="568170" y="594804"/>
            <a:ext cx="302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치료의 효율성</a:t>
            </a:r>
          </a:p>
        </p:txBody>
      </p:sp>
      <p:pic>
        <p:nvPicPr>
          <p:cNvPr id="4" name="Picture 1629">
            <a:extLst>
              <a:ext uri="{FF2B5EF4-FFF2-40B4-BE49-F238E27FC236}">
                <a16:creationId xmlns:a16="http://schemas.microsoft.com/office/drawing/2014/main" id="{8FEA3095-EE13-4622-9A27-0F2C274A8439}"/>
              </a:ext>
            </a:extLst>
          </p:cNvPr>
          <p:cNvPicPr/>
          <p:nvPr/>
        </p:nvPicPr>
        <p:blipFill rotWithShape="1">
          <a:blip r:embed="rId2"/>
          <a:srcRect l="-451" t="44526" r="451" b="-44526"/>
          <a:stretch/>
        </p:blipFill>
        <p:spPr>
          <a:xfrm>
            <a:off x="4825985" y="720752"/>
            <a:ext cx="7123175" cy="6345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F050E-D6BE-43A2-B7F6-2019E8C75520}"/>
              </a:ext>
            </a:extLst>
          </p:cNvPr>
          <p:cNvSpPr txBox="1"/>
          <p:nvPr/>
        </p:nvSpPr>
        <p:spPr>
          <a:xfrm>
            <a:off x="426661" y="6176977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b)</a:t>
            </a:r>
            <a:r>
              <a:rPr lang="ko-KR" altLang="en-US" b="1"/>
              <a:t>세포내 형광이 퍼져있다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820C1-0E37-4932-BAF5-46B426C7F7E2}"/>
              </a:ext>
            </a:extLst>
          </p:cNvPr>
          <p:cNvSpPr txBox="1"/>
          <p:nvPr/>
        </p:nvSpPr>
        <p:spPr>
          <a:xfrm>
            <a:off x="5594438" y="4466862"/>
            <a:ext cx="977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세포가 </a:t>
            </a:r>
            <a:r>
              <a:rPr lang="en-US" altLang="ko-KR" b="1"/>
              <a:t>CPT</a:t>
            </a:r>
            <a:r>
              <a:rPr lang="ko-KR" altLang="en-US" b="1"/>
              <a:t>를 잘 흡수 하였다</a:t>
            </a:r>
            <a:r>
              <a:rPr lang="en-US" altLang="ko-KR" b="1"/>
              <a:t>.</a:t>
            </a:r>
          </a:p>
          <a:p>
            <a:r>
              <a:rPr lang="en-US" altLang="ko-KR" b="1"/>
              <a:t>NIR</a:t>
            </a:r>
            <a:r>
              <a:rPr lang="ko-KR" altLang="en-US" b="1"/>
              <a:t>를 쐬었을때 </a:t>
            </a:r>
            <a:r>
              <a:rPr lang="en-US" altLang="ko-KR" b="1"/>
              <a:t>CPT</a:t>
            </a:r>
            <a:r>
              <a:rPr lang="ko-KR" altLang="en-US" b="1"/>
              <a:t>의 풀림이 잘 이루어 졌다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41E6D-4974-494A-ACC2-89DD5714D37B}"/>
              </a:ext>
            </a:extLst>
          </p:cNvPr>
          <p:cNvSpPr txBox="1"/>
          <p:nvPr/>
        </p:nvSpPr>
        <p:spPr>
          <a:xfrm>
            <a:off x="568170" y="2542567"/>
            <a:ext cx="4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a)</a:t>
            </a:r>
            <a:r>
              <a:rPr lang="ko-KR" altLang="en-US" b="1"/>
              <a:t>세포내 형광이 적다</a:t>
            </a:r>
          </a:p>
        </p:txBody>
      </p:sp>
      <p:pic>
        <p:nvPicPr>
          <p:cNvPr id="11" name="Picture 1629">
            <a:extLst>
              <a:ext uri="{FF2B5EF4-FFF2-40B4-BE49-F238E27FC236}">
                <a16:creationId xmlns:a16="http://schemas.microsoft.com/office/drawing/2014/main" id="{AEF13807-9BA0-4619-8CFE-2A7B073E11A2}"/>
              </a:ext>
            </a:extLst>
          </p:cNvPr>
          <p:cNvPicPr/>
          <p:nvPr/>
        </p:nvPicPr>
        <p:blipFill rotWithShape="1">
          <a:blip r:embed="rId3"/>
          <a:srcRect l="81184" t="-69909" r="-81184" b="69909"/>
          <a:stretch/>
        </p:blipFill>
        <p:spPr>
          <a:xfrm>
            <a:off x="2284953" y="-2624808"/>
            <a:ext cx="15987558" cy="86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78">
            <a:extLst>
              <a:ext uri="{FF2B5EF4-FFF2-40B4-BE49-F238E27FC236}">
                <a16:creationId xmlns:a16="http://schemas.microsoft.com/office/drawing/2014/main" id="{E940BD71-1787-4A0B-91E5-6EDEBC17E12C}"/>
              </a:ext>
            </a:extLst>
          </p:cNvPr>
          <p:cNvPicPr/>
          <p:nvPr/>
        </p:nvPicPr>
        <p:blipFill rotWithShape="1">
          <a:blip r:embed="rId2"/>
          <a:srcRect t="50090" b="-50090"/>
          <a:stretch/>
        </p:blipFill>
        <p:spPr>
          <a:xfrm>
            <a:off x="5732706" y="608554"/>
            <a:ext cx="5541935" cy="8673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A5D88-490A-4589-B140-7900CC5F37D5}"/>
              </a:ext>
            </a:extLst>
          </p:cNvPr>
          <p:cNvSpPr txBox="1"/>
          <p:nvPr/>
        </p:nvSpPr>
        <p:spPr>
          <a:xfrm>
            <a:off x="221941" y="4945295"/>
            <a:ext cx="688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그림</a:t>
            </a:r>
            <a:r>
              <a:rPr lang="en-US" altLang="ko-KR" b="1"/>
              <a:t>a)</a:t>
            </a:r>
            <a:r>
              <a:rPr lang="ko-KR" altLang="en-US" b="1"/>
              <a:t> </a:t>
            </a:r>
            <a:r>
              <a:rPr lang="en-US" altLang="ko-KR" b="1"/>
              <a:t>CPT</a:t>
            </a:r>
            <a:r>
              <a:rPr lang="ko-KR" altLang="en-US" b="1"/>
              <a:t>의 농도에따른 세포의 생존 능력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27FA-6443-4E69-9643-5E005EC2AFA1}"/>
              </a:ext>
            </a:extLst>
          </p:cNvPr>
          <p:cNvSpPr txBox="1"/>
          <p:nvPr/>
        </p:nvSpPr>
        <p:spPr>
          <a:xfrm>
            <a:off x="6096000" y="4945295"/>
            <a:ext cx="75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그림</a:t>
            </a:r>
            <a:r>
              <a:rPr lang="en-US" altLang="ko-KR" b="1"/>
              <a:t>b) Dual therapy</a:t>
            </a:r>
            <a:r>
              <a:rPr lang="ko-KR" altLang="en-US" b="1"/>
              <a:t>를 이용한 세포 생존 능력</a:t>
            </a:r>
          </a:p>
        </p:txBody>
      </p:sp>
      <p:pic>
        <p:nvPicPr>
          <p:cNvPr id="5" name="Picture 1978">
            <a:extLst>
              <a:ext uri="{FF2B5EF4-FFF2-40B4-BE49-F238E27FC236}">
                <a16:creationId xmlns:a16="http://schemas.microsoft.com/office/drawing/2014/main" id="{F5129AF0-2638-47BD-B762-E7379FDDBA3A}"/>
              </a:ext>
            </a:extLst>
          </p:cNvPr>
          <p:cNvPicPr/>
          <p:nvPr/>
        </p:nvPicPr>
        <p:blipFill rotWithShape="1">
          <a:blip r:embed="rId2"/>
          <a:srcRect t="-49521" b="49521"/>
          <a:stretch/>
        </p:blipFill>
        <p:spPr>
          <a:xfrm>
            <a:off x="128630" y="-3577765"/>
            <a:ext cx="4629801" cy="82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DF553-A7A8-48DF-AF58-7E6F3A7A605A}"/>
              </a:ext>
            </a:extLst>
          </p:cNvPr>
          <p:cNvSpPr txBox="1"/>
          <p:nvPr/>
        </p:nvSpPr>
        <p:spPr>
          <a:xfrm>
            <a:off x="603681" y="482271"/>
            <a:ext cx="5672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DF656-765F-455C-B0F6-B8444D7297B3}"/>
              </a:ext>
            </a:extLst>
          </p:cNvPr>
          <p:cNvSpPr txBox="1"/>
          <p:nvPr/>
        </p:nvSpPr>
        <p:spPr>
          <a:xfrm>
            <a:off x="603681" y="1340528"/>
            <a:ext cx="103868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1. GNR</a:t>
            </a:r>
            <a:r>
              <a:rPr lang="ko-KR" altLang="en-US" sz="2000" b="1"/>
              <a:t>을 이용하여 암세포에 약물 전달</a:t>
            </a:r>
            <a:endParaRPr lang="en-US" altLang="ko-KR" sz="2000" b="1"/>
          </a:p>
          <a:p>
            <a:r>
              <a:rPr lang="en-US" altLang="ko-KR" sz="2000" b="1"/>
              <a:t>  (</a:t>
            </a:r>
            <a:r>
              <a:rPr lang="ko-KR" altLang="en-US" sz="2000" b="1"/>
              <a:t>나노사이즈를 이용하여 암 세포 타겟팅</a:t>
            </a:r>
            <a:r>
              <a:rPr lang="en-US" altLang="ko-KR" sz="2000" b="1"/>
              <a:t>)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2.</a:t>
            </a:r>
            <a:r>
              <a:rPr lang="ko-KR" altLang="en-US" sz="2000" b="1"/>
              <a:t> </a:t>
            </a:r>
            <a:r>
              <a:rPr lang="en-US" altLang="ko-KR" sz="2000" b="1"/>
              <a:t>NIR</a:t>
            </a:r>
            <a:r>
              <a:rPr lang="ko-KR" altLang="en-US" sz="2000" b="1"/>
              <a:t>과 </a:t>
            </a:r>
            <a:r>
              <a:rPr lang="en-US" altLang="ko-KR" sz="2000" b="1"/>
              <a:t>GNR</a:t>
            </a:r>
            <a:r>
              <a:rPr lang="ko-KR" altLang="en-US" sz="2000" b="1"/>
              <a:t>를 이용하여 발생한 열로 치료</a:t>
            </a:r>
            <a:endParaRPr lang="en-US" altLang="ko-KR" sz="2000" b="1"/>
          </a:p>
          <a:p>
            <a:r>
              <a:rPr lang="en-US" altLang="ko-KR" sz="2000" b="1"/>
              <a:t>   NIR</a:t>
            </a:r>
            <a:r>
              <a:rPr lang="ko-KR" altLang="en-US" sz="2000" b="1"/>
              <a:t>조사 시간과 </a:t>
            </a:r>
            <a:r>
              <a:rPr lang="en-US" altLang="ko-KR" sz="2000" b="1"/>
              <a:t>GNR</a:t>
            </a:r>
            <a:r>
              <a:rPr lang="ko-KR" altLang="en-US" sz="2000" b="1"/>
              <a:t>의 농도로 조절 가능</a:t>
            </a:r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3. </a:t>
            </a:r>
            <a:r>
              <a:rPr lang="ko-KR" altLang="en-US" sz="2000" b="1"/>
              <a:t>에스터결합을 통해 약물전달의 불안정성 극복</a:t>
            </a:r>
            <a:endParaRPr lang="en-US" altLang="ko-KR" sz="2000" b="1"/>
          </a:p>
          <a:p>
            <a:r>
              <a:rPr lang="en-US" altLang="ko-KR" sz="2000" b="1"/>
              <a:t>    </a:t>
            </a:r>
            <a:r>
              <a:rPr lang="ko-KR" altLang="en-US" sz="2000" b="1"/>
              <a:t>에스터결합으로 </a:t>
            </a:r>
            <a:r>
              <a:rPr lang="en-US" altLang="ko-KR" sz="2000" b="1"/>
              <a:t>NIR</a:t>
            </a:r>
            <a:r>
              <a:rPr lang="ko-KR" altLang="en-US" sz="2000" b="1"/>
              <a:t>에 의한 약물 풀림의 효율성 증대</a:t>
            </a:r>
            <a:endParaRPr lang="en-US" altLang="ko-KR" sz="2000" b="1"/>
          </a:p>
          <a:p>
            <a:r>
              <a:rPr lang="en-US" altLang="ko-KR" sz="2000" b="1"/>
              <a:t>    </a:t>
            </a:r>
            <a:r>
              <a:rPr lang="ko-KR" altLang="en-US" sz="2000" b="1"/>
              <a:t>열에 감응하는 결합을 이용하여 약물 방출을 가속화</a:t>
            </a:r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4. Photothermal therapy </a:t>
            </a:r>
            <a:r>
              <a:rPr lang="ko-KR" altLang="en-US" sz="2000" b="1"/>
              <a:t>와 </a:t>
            </a:r>
            <a:r>
              <a:rPr lang="en-US" altLang="ko-KR" sz="2000" b="1"/>
              <a:t>Chemical therapy</a:t>
            </a:r>
            <a:r>
              <a:rPr lang="ko-KR" altLang="en-US" sz="2000" b="1"/>
              <a:t>가 합쳐진 치료가 효율적</a:t>
            </a:r>
            <a:endParaRPr lang="en-US" altLang="ko-KR" sz="2000" b="1"/>
          </a:p>
          <a:p>
            <a:r>
              <a:rPr lang="ko-KR" altLang="en-US" sz="2000" b="1"/>
              <a:t> 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73950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0D2C5-5819-43F6-A037-7ABD1D15D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401F4F-1D13-4AB7-97E9-AF43ED3812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8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F91CCE-A843-45C5-9FCF-C61DBA9DA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NMR </a:t>
            </a:r>
            <a:r>
              <a:rPr lang="ko-KR" altLang="en-US" dirty="0"/>
              <a:t>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7CCF0-186A-429F-A139-DEB55C0F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4" b="94630" l="8125" r="81667">
                        <a14:foregroundMark x1="63073" y1="24815" x2="60938" y2="30926"/>
                        <a14:foregroundMark x1="60938" y1="30926" x2="48385" y2="43704"/>
                        <a14:foregroundMark x1="48385" y1="43704" x2="43438" y2="45926"/>
                        <a14:foregroundMark x1="43438" y1="45926" x2="41302" y2="45833"/>
                        <a14:foregroundMark x1="11615" y1="7593" x2="25469" y2="8148"/>
                        <a14:foregroundMark x1="25469" y1="8148" x2="48802" y2="6389"/>
                        <a14:foregroundMark x1="48802" y1="6389" x2="68073" y2="9630"/>
                        <a14:foregroundMark x1="68073" y1="9630" x2="81823" y2="7963"/>
                        <a14:foregroundMark x1="81823" y1="7963" x2="80729" y2="92315"/>
                        <a14:foregroundMark x1="80729" y1="92315" x2="76354" y2="95926"/>
                        <a14:foregroundMark x1="76354" y1="95926" x2="10521" y2="90463"/>
                        <a14:foregroundMark x1="10521" y1="90463" x2="11615" y2="6204"/>
                        <a14:foregroundMark x1="24635" y1="56574" x2="22865" y2="62685"/>
                        <a14:foregroundMark x1="22865" y1="62685" x2="27083" y2="63056"/>
                        <a14:foregroundMark x1="27083" y1="63056" x2="23281" y2="58796"/>
                        <a14:foregroundMark x1="23281" y1="58796" x2="26094" y2="66667"/>
                        <a14:foregroundMark x1="26094" y1="66667" x2="26719" y2="74537"/>
                        <a14:foregroundMark x1="26719" y1="74537" x2="26563" y2="67222"/>
                        <a14:foregroundMark x1="26563" y1="67222" x2="27969" y2="51019"/>
                        <a14:foregroundMark x1="27969" y1="51019" x2="24063" y2="48426"/>
                        <a14:foregroundMark x1="24063" y1="48426" x2="29844" y2="49815"/>
                        <a14:foregroundMark x1="29844" y1="49815" x2="24792" y2="45648"/>
                        <a14:foregroundMark x1="24792" y1="45648" x2="27865" y2="37593"/>
                        <a14:foregroundMark x1="27865" y1="37593" x2="24063" y2="32685"/>
                        <a14:foregroundMark x1="24063" y1="32685" x2="29375" y2="33426"/>
                        <a14:foregroundMark x1="29375" y1="33426" x2="33854" y2="40741"/>
                        <a14:foregroundMark x1="33854" y1="40741" x2="42760" y2="40093"/>
                        <a14:foregroundMark x1="42760" y1="40093" x2="58490" y2="55278"/>
                        <a14:foregroundMark x1="58490" y1="55278" x2="49948" y2="58519"/>
                        <a14:foregroundMark x1="49948" y1="58519" x2="52031" y2="64444"/>
                        <a14:foregroundMark x1="52031" y1="64444" x2="48646" y2="68981"/>
                        <a14:foregroundMark x1="48646" y1="68981" x2="70729" y2="83889"/>
                        <a14:foregroundMark x1="70729" y1="83889" x2="72656" y2="69259"/>
                        <a14:foregroundMark x1="72656" y1="69259" x2="77083" y2="65093"/>
                        <a14:foregroundMark x1="77083" y1="65093" x2="80781" y2="29907"/>
                        <a14:foregroundMark x1="80781" y1="29907" x2="76771" y2="16667"/>
                        <a14:foregroundMark x1="76771" y1="16667" x2="73958" y2="21944"/>
                        <a14:foregroundMark x1="73958" y1="21944" x2="79792" y2="14537"/>
                        <a14:foregroundMark x1="79792" y1="14537" x2="78958" y2="7500"/>
                        <a14:foregroundMark x1="78958" y1="7500" x2="75156" y2="9444"/>
                        <a14:foregroundMark x1="75156" y1="9444" x2="75521" y2="18148"/>
                        <a14:foregroundMark x1="75521" y1="18148" x2="75521" y2="18148"/>
                        <a14:foregroundMark x1="63385" y1="92685" x2="65156" y2="92407"/>
                        <a14:foregroundMark x1="75833" y1="34537" x2="76302" y2="30833"/>
                        <a14:foregroundMark x1="71927" y1="21852" x2="78646" y2="46204"/>
                        <a14:foregroundMark x1="78646" y1="46204" x2="78646" y2="46204"/>
                        <a14:foregroundMark x1="76771" y1="7778" x2="80625" y2="6944"/>
                        <a14:foregroundMark x1="74844" y1="8426" x2="78229" y2="17500"/>
                        <a14:foregroundMark x1="78229" y1="17500" x2="78229" y2="17500"/>
                        <a14:foregroundMark x1="78385" y1="26296" x2="76406" y2="44537"/>
                        <a14:foregroundMark x1="76406" y1="44537" x2="76406" y2="44537"/>
                        <a14:foregroundMark x1="9635" y1="90093" x2="38333" y2="93519"/>
                        <a14:foregroundMark x1="39271" y1="93056" x2="9115" y2="91481"/>
                        <a14:foregroundMark x1="9115" y1="91481" x2="9115" y2="91481"/>
                        <a14:foregroundMark x1="10729" y1="89074" x2="13542" y2="94167"/>
                        <a14:foregroundMark x1="13542" y1="94167" x2="22396" y2="93056"/>
                        <a14:foregroundMark x1="22396" y1="93056" x2="35625" y2="95000"/>
                        <a14:foregroundMark x1="35625" y1="95000" x2="43906" y2="94722"/>
                        <a14:foregroundMark x1="43906" y1="94722" x2="46354" y2="88981"/>
                        <a14:foregroundMark x1="46354" y1="88981" x2="46302" y2="88148"/>
                        <a14:foregroundMark x1="77917" y1="94722" x2="81667" y2="90741"/>
                        <a14:foregroundMark x1="81667" y1="90741" x2="81667" y2="90741"/>
                        <a14:backgroundMark x1="4792" y1="29074" x2="4792" y2="54444"/>
                        <a14:backgroundMark x1="90000" y1="21574" x2="9130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107" t="-5901" r="18107" b="5901"/>
          <a:stretch/>
        </p:blipFill>
        <p:spPr>
          <a:xfrm>
            <a:off x="-364997" y="677983"/>
            <a:ext cx="12089889" cy="574303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7F70A0-9B27-4139-A867-852AD81314CE}"/>
              </a:ext>
            </a:extLst>
          </p:cNvPr>
          <p:cNvGrpSpPr/>
          <p:nvPr/>
        </p:nvGrpSpPr>
        <p:grpSpPr>
          <a:xfrm>
            <a:off x="4565065" y="1926958"/>
            <a:ext cx="6198326" cy="3004083"/>
            <a:chOff x="3791744" y="1895065"/>
            <a:chExt cx="6198326" cy="3004083"/>
          </a:xfrm>
        </p:grpSpPr>
        <p:sp>
          <p:nvSpPr>
            <p:cNvPr id="6" name="slide1_shape12">
              <a:extLst>
                <a:ext uri="{FF2B5EF4-FFF2-40B4-BE49-F238E27FC236}">
                  <a16:creationId xmlns:a16="http://schemas.microsoft.com/office/drawing/2014/main" id="{F60EC712-ECE3-4138-99C9-5EE25D8A0527}"/>
                </a:ext>
              </a:extLst>
            </p:cNvPr>
            <p:cNvSpPr/>
            <p:nvPr/>
          </p:nvSpPr>
          <p:spPr>
            <a:xfrm>
              <a:off x="3791744" y="1972218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 defTabSz="914400" latinLnBrk="1"/>
              <a:r>
                <a:rPr lang="en-US" altLang="ko-KR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</a:t>
              </a:r>
              <a:endPara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12CEFD-FDFD-4DBE-87BD-1A7E3C3A98FF}"/>
                </a:ext>
              </a:extLst>
            </p:cNvPr>
            <p:cNvSpPr/>
            <p:nvPr/>
          </p:nvSpPr>
          <p:spPr>
            <a:xfrm>
              <a:off x="8976320" y="4509120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b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9E5BFE-1DC5-466D-8589-DDCC53CFBBE9}"/>
                </a:ext>
              </a:extLst>
            </p:cNvPr>
            <p:cNvSpPr/>
            <p:nvPr/>
          </p:nvSpPr>
          <p:spPr>
            <a:xfrm>
              <a:off x="9696400" y="4289535"/>
              <a:ext cx="293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c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896213-7FCC-41C2-AFA2-6364339F1EA4}"/>
                </a:ext>
              </a:extLst>
            </p:cNvPr>
            <p:cNvSpPr/>
            <p:nvPr/>
          </p:nvSpPr>
          <p:spPr>
            <a:xfrm>
              <a:off x="7752184" y="4474201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17C021-35FC-4380-843C-044A1998BA91}"/>
                </a:ext>
              </a:extLst>
            </p:cNvPr>
            <p:cNvSpPr txBox="1"/>
            <p:nvPr/>
          </p:nvSpPr>
          <p:spPr>
            <a:xfrm>
              <a:off x="7248128" y="18950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e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FE7C46-C8B2-48AF-89FE-42804755908A}"/>
                </a:ext>
              </a:extLst>
            </p:cNvPr>
            <p:cNvSpPr txBox="1"/>
            <p:nvPr/>
          </p:nvSpPr>
          <p:spPr>
            <a:xfrm>
              <a:off x="8498750" y="4529816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f</a:t>
              </a:r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25DAC3E-54AB-4DBF-B571-F50B7FC0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2" y="1186923"/>
            <a:ext cx="4062830" cy="18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9781-5CD3-435A-93CD-25BCCD1A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55BA0-129A-4D8D-8C6A-F5EB0B44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/>
              <a:t>논문</a:t>
            </a:r>
            <a:r>
              <a:rPr lang="en-US" altLang="ko-KR"/>
              <a:t>: Synergistic effect of photothermal therapy and chemotherapy using camptothercin-conjugated gold nanorods</a:t>
            </a:r>
          </a:p>
          <a:p>
            <a:r>
              <a:rPr lang="en-US" altLang="ko-KR"/>
              <a:t>(soojung yang, L Palanikumar, sundo jeounh, Kibeom Kim, Jungmin Lee, Eunhee Jeong, Chaekyu Kim, Ja-Hyoung Ryu, and Myoung-Hwan Park)</a:t>
            </a:r>
          </a:p>
          <a:p>
            <a:r>
              <a:rPr lang="en-US" altLang="ko-KR">
                <a:hlinkClick r:id="rId2"/>
              </a:rPr>
              <a:t>https://onlinelibrary.wiley.com/doi/abs/10.1002/ppsc.201700307</a:t>
            </a:r>
            <a:endParaRPr lang="en-US" altLang="ko-KR"/>
          </a:p>
          <a:p>
            <a:r>
              <a:rPr lang="ko-KR" altLang="en-US"/>
              <a:t>이미지</a:t>
            </a:r>
            <a:r>
              <a:rPr lang="en-US" altLang="ko-KR"/>
              <a:t>: </a:t>
            </a:r>
            <a:r>
              <a:rPr lang="ko-KR" altLang="en-US"/>
              <a:t>논문 및 구글 이미지</a:t>
            </a:r>
            <a:endParaRPr lang="en-US" altLang="ko-KR"/>
          </a:p>
          <a:p>
            <a:r>
              <a:rPr lang="en-US" altLang="ko-KR">
                <a:hlinkClick r:id="rId3"/>
              </a:rPr>
              <a:t>https://www.google.co.kr/imghp?hl=ko</a:t>
            </a:r>
            <a:endParaRPr lang="en-US" altLang="ko-KR"/>
          </a:p>
          <a:p>
            <a:r>
              <a:rPr lang="ko-KR" altLang="en-US" b="1"/>
              <a:t>무시무시한 약물알레르기</a:t>
            </a:r>
          </a:p>
          <a:p>
            <a:r>
              <a:rPr lang="ko-KR" altLang="en-US" b="1"/>
              <a:t>양민석 교수의 </a:t>
            </a:r>
            <a:r>
              <a:rPr lang="en-US" altLang="ko-KR" b="1"/>
              <a:t>'</a:t>
            </a:r>
            <a:r>
              <a:rPr lang="ko-KR" altLang="en-US" b="1"/>
              <a:t>알레르기 질환</a:t>
            </a:r>
            <a:r>
              <a:rPr lang="en-US" altLang="ko-KR" b="1"/>
              <a:t>'</a:t>
            </a:r>
            <a:br>
              <a:rPr lang="en-US" altLang="ko-KR" b="1"/>
            </a:br>
            <a:r>
              <a:rPr lang="ko-KR" altLang="en-US" b="1"/>
              <a:t>출처 </a:t>
            </a:r>
            <a:r>
              <a:rPr lang="en-US" altLang="ko-KR" b="1"/>
              <a:t>: </a:t>
            </a:r>
            <a:r>
              <a:rPr lang="en-US" altLang="ko-KR" b="1">
                <a:hlinkClick r:id="rId4"/>
              </a:rPr>
              <a:t>http://health.chosun.com/healthyLife/column_view.jsp?idx=7920</a:t>
            </a:r>
            <a:endParaRPr lang="en-US" altLang="ko-KR" b="1"/>
          </a:p>
          <a:p>
            <a:r>
              <a:rPr lang="en-US" altLang="ko-KR" b="1">
                <a:hlinkClick r:id="rId5"/>
              </a:rPr>
              <a:t>Intracellular Delivery of Molecular Cargo Using Cell-Penetrating Peptides and the Combination Strategies</a:t>
            </a:r>
            <a:endParaRPr lang="en-US" altLang="ko-KR" b="1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21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26FF1-9C62-44DE-ACE3-AAF9BDC6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36778-C171-4487-84A9-EFDBC0D2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http://dongascience.donga.com/news.php?idx=5718</a:t>
            </a:r>
          </a:p>
          <a:p>
            <a:r>
              <a:rPr lang="ko-KR" altLang="en-US"/>
              <a:t>나노입자에 </a:t>
            </a:r>
            <a:r>
              <a:rPr lang="en-US" altLang="ko-KR"/>
              <a:t>Y</a:t>
            </a:r>
            <a:r>
              <a:rPr lang="ko-KR" altLang="en-US"/>
              <a:t>자 형태 단백질을 붙인 뒤 양갈래에 암표적 단백질과 세포침투성 펩타이드를 붙였다</a:t>
            </a:r>
            <a:r>
              <a:rPr lang="en-US" altLang="ko-KR"/>
              <a:t>. - </a:t>
            </a:r>
            <a:r>
              <a:rPr lang="ko-KR" altLang="en-US"/>
              <a:t>카톨릭대 생명공학부 제공</a:t>
            </a:r>
          </a:p>
        </p:txBody>
      </p:sp>
    </p:spTree>
    <p:extLst>
      <p:ext uri="{BB962C8B-B14F-4D97-AF65-F5344CB8AC3E}">
        <p14:creationId xmlns:p14="http://schemas.microsoft.com/office/powerpoint/2010/main" val="218635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F827D6-4A7E-432C-8BFB-DE1D51B7A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pic>
        <p:nvPicPr>
          <p:cNvPr id="6" name="그림 5" descr="실내, 테이블, 앉아있는, 덮여있는이(가) 표시된 사진&#10;&#10;자동 생성된 설명">
            <a:extLst>
              <a:ext uri="{FF2B5EF4-FFF2-40B4-BE49-F238E27FC236}">
                <a16:creationId xmlns:a16="http://schemas.microsoft.com/office/drawing/2014/main" id="{3163B6B4-B04B-45D5-AEDC-1B3A0B0D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78040" y="1826691"/>
            <a:ext cx="3456688" cy="2592517"/>
          </a:xfrm>
          <a:prstGeom prst="rect">
            <a:avLst/>
          </a:prstGeom>
        </p:spPr>
      </p:pic>
      <p:pic>
        <p:nvPicPr>
          <p:cNvPr id="8" name="그림 7" descr="실내, 앉아있는, 방, 작은이(가) 표시된 사진&#10;&#10;자동 생성된 설명">
            <a:extLst>
              <a:ext uri="{FF2B5EF4-FFF2-40B4-BE49-F238E27FC236}">
                <a16:creationId xmlns:a16="http://schemas.microsoft.com/office/drawing/2014/main" id="{CD7151A5-9C13-4BD4-B76F-6B290CB9D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5525" y="1826691"/>
            <a:ext cx="3456686" cy="2592515"/>
          </a:xfrm>
          <a:prstGeom prst="rect">
            <a:avLst/>
          </a:prstGeom>
        </p:spPr>
      </p:pic>
      <p:pic>
        <p:nvPicPr>
          <p:cNvPr id="12" name="그림 11" descr="실내, 앉아있는, 싱크, 테이블이(가) 표시된 사진&#10;&#10;자동 생성된 설명">
            <a:extLst>
              <a:ext uri="{FF2B5EF4-FFF2-40B4-BE49-F238E27FC236}">
                <a16:creationId xmlns:a16="http://schemas.microsoft.com/office/drawing/2014/main" id="{E8F62CDE-8B5F-4AC7-9362-515F4E97E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6744" y="1829086"/>
            <a:ext cx="3456688" cy="2592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D737DD-1410-4F82-864B-77849784D875}"/>
              </a:ext>
            </a:extLst>
          </p:cNvPr>
          <p:cNvSpPr txBox="1"/>
          <p:nvPr/>
        </p:nvSpPr>
        <p:spPr>
          <a:xfrm>
            <a:off x="895350" y="509166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합성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D3CCF-D875-4FFB-8648-257116CCD65B}"/>
              </a:ext>
            </a:extLst>
          </p:cNvPr>
          <p:cNvSpPr txBox="1"/>
          <p:nvPr/>
        </p:nvSpPr>
        <p:spPr>
          <a:xfrm>
            <a:off x="5848350" y="5091668"/>
            <a:ext cx="369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추출</a:t>
            </a:r>
          </a:p>
        </p:txBody>
      </p:sp>
      <p:pic>
        <p:nvPicPr>
          <p:cNvPr id="16" name="그림 15" descr="실내, 냉장고, 열기, 전체이(가) 표시된 사진&#10;&#10;자동 생성된 설명">
            <a:extLst>
              <a:ext uri="{FF2B5EF4-FFF2-40B4-BE49-F238E27FC236}">
                <a16:creationId xmlns:a16="http://schemas.microsoft.com/office/drawing/2014/main" id="{ECD5A779-DC99-4ACF-845D-97795462A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84234" y="1838802"/>
            <a:ext cx="3442847" cy="2582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3A11D7-FF2D-4464-BC29-6AEE1CFB3095}"/>
              </a:ext>
            </a:extLst>
          </p:cNvPr>
          <p:cNvSpPr txBox="1"/>
          <p:nvPr/>
        </p:nvSpPr>
        <p:spPr>
          <a:xfrm>
            <a:off x="10344150" y="509166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컬럼</a:t>
            </a:r>
          </a:p>
        </p:txBody>
      </p:sp>
    </p:spTree>
    <p:extLst>
      <p:ext uri="{BB962C8B-B14F-4D97-AF65-F5344CB8AC3E}">
        <p14:creationId xmlns:p14="http://schemas.microsoft.com/office/powerpoint/2010/main" val="137153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CEAB2FA-AC79-4922-BC83-4D015423A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40572"/>
            <a:ext cx="9144000" cy="1655762"/>
          </a:xfrm>
        </p:spPr>
        <p:txBody>
          <a:bodyPr/>
          <a:lstStyle/>
          <a:p>
            <a:r>
              <a:rPr lang="en-US" altLang="ko-KR" sz="3200" b="1"/>
              <a:t>Synergistic</a:t>
            </a:r>
            <a:r>
              <a:rPr lang="ko-KR" altLang="en-US" sz="3200" b="1"/>
              <a:t> </a:t>
            </a:r>
            <a:r>
              <a:rPr lang="en-US" altLang="ko-KR" sz="3200" b="1"/>
              <a:t>Effect</a:t>
            </a:r>
            <a:r>
              <a:rPr lang="ko-KR" altLang="en-US" sz="3200" b="1"/>
              <a:t> </a:t>
            </a:r>
            <a:r>
              <a:rPr lang="en-US" altLang="ko-KR" sz="3200" b="1"/>
              <a:t>of</a:t>
            </a:r>
            <a:r>
              <a:rPr lang="ko-KR" altLang="en-US" sz="3200" b="1"/>
              <a:t> </a:t>
            </a:r>
            <a:r>
              <a:rPr lang="en-US" altLang="ko-KR" sz="3200" b="1"/>
              <a:t>Photothermal</a:t>
            </a:r>
            <a:r>
              <a:rPr lang="ko-KR" altLang="en-US" sz="3200" b="1"/>
              <a:t> </a:t>
            </a:r>
            <a:r>
              <a:rPr lang="en-US" altLang="ko-KR" sz="3200" b="1"/>
              <a:t>Therapy</a:t>
            </a:r>
            <a:r>
              <a:rPr lang="ko-KR" altLang="en-US" sz="3200" b="1"/>
              <a:t> </a:t>
            </a:r>
            <a:r>
              <a:rPr lang="en-US" altLang="ko-KR" sz="3200" b="1"/>
              <a:t>and</a:t>
            </a:r>
            <a:r>
              <a:rPr lang="ko-KR" altLang="en-US" sz="3200" b="1"/>
              <a:t> </a:t>
            </a:r>
            <a:r>
              <a:rPr lang="en-US" altLang="ko-KR" sz="3200" b="1"/>
              <a:t>Chemotherapy Using Camptothecin-conjugated Gold Nanorods</a:t>
            </a:r>
            <a:endParaRPr lang="ko-KR" altLang="en-US" sz="3200" b="1"/>
          </a:p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831D4-89EC-454F-8D3E-93FBB45E6B6C}"/>
              </a:ext>
            </a:extLst>
          </p:cNvPr>
          <p:cNvSpPr txBox="1"/>
          <p:nvPr/>
        </p:nvSpPr>
        <p:spPr>
          <a:xfrm>
            <a:off x="2494625" y="3278079"/>
            <a:ext cx="8345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(soojung yang, L Palanikumar, sundo jeounh, Kibeom Kim, Jungmin Lee, Eunhee Jeong, Chaekyu Kim, Ja-Hyoung Ryu, and Myoung-Hwan Park)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7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5CEDA2-7AE3-4AE4-B403-DACF782E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00" y="410928"/>
            <a:ext cx="8232300" cy="5333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A6DF29-0A1E-4559-97A9-70ED8E55C1C2}"/>
              </a:ext>
            </a:extLst>
          </p:cNvPr>
          <p:cNvSpPr txBox="1"/>
          <p:nvPr/>
        </p:nvSpPr>
        <p:spPr>
          <a:xfrm>
            <a:off x="829733" y="677333"/>
            <a:ext cx="699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DDS(Drug Delivery System)</a:t>
            </a:r>
            <a:endParaRPr lang="ko-KR" alt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EF843-514A-46E3-A9E5-ACB21A38E831}"/>
              </a:ext>
            </a:extLst>
          </p:cNvPr>
          <p:cNvSpPr txBox="1"/>
          <p:nvPr/>
        </p:nvSpPr>
        <p:spPr>
          <a:xfrm>
            <a:off x="829733" y="5108603"/>
            <a:ext cx="646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약물</a:t>
            </a:r>
            <a:r>
              <a:rPr lang="en-US" altLang="ko-KR" b="1"/>
              <a:t>: </a:t>
            </a:r>
            <a:r>
              <a:rPr lang="ko-KR" altLang="en-US" b="1"/>
              <a:t>세포를 죽이는 것  </a:t>
            </a:r>
          </a:p>
        </p:txBody>
      </p:sp>
      <p:pic>
        <p:nvPicPr>
          <p:cNvPr id="1026" name="Picture 2" descr="http://health.chosun.com/fileupload/column/7920_20140218114932_9.jpg">
            <a:extLst>
              <a:ext uri="{FF2B5EF4-FFF2-40B4-BE49-F238E27FC236}">
                <a16:creationId xmlns:a16="http://schemas.microsoft.com/office/drawing/2014/main" id="{76CEC166-6DEF-4BBE-BABC-72BFA66D9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3" y="1591734"/>
            <a:ext cx="328062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77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C4BD0-E1E0-4779-AD51-335A3E72ABC4}"/>
              </a:ext>
            </a:extLst>
          </p:cNvPr>
          <p:cNvSpPr txBox="1"/>
          <p:nvPr/>
        </p:nvSpPr>
        <p:spPr>
          <a:xfrm>
            <a:off x="727969" y="941033"/>
            <a:ext cx="493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금나노 입자</a:t>
            </a:r>
            <a:r>
              <a:rPr lang="en-US" altLang="ko-KR" sz="2400" b="1"/>
              <a:t>(Gold</a:t>
            </a:r>
            <a:r>
              <a:rPr lang="ko-KR" altLang="en-US" sz="2400" b="1"/>
              <a:t> </a:t>
            </a:r>
            <a:r>
              <a:rPr lang="en-US" altLang="ko-KR" sz="2400" b="1"/>
              <a:t>Nano</a:t>
            </a:r>
            <a:r>
              <a:rPr lang="ko-KR" altLang="en-US" sz="2400" b="1"/>
              <a:t> </a:t>
            </a:r>
            <a:r>
              <a:rPr lang="en-US" altLang="ko-KR" sz="2400" b="1"/>
              <a:t>Particle)</a:t>
            </a:r>
            <a:endParaRPr lang="ko-KR" altLang="en-US" sz="24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E8A4DD-ECBE-4A4E-A4F6-7EB9C97C54DB}"/>
              </a:ext>
            </a:extLst>
          </p:cNvPr>
          <p:cNvSpPr/>
          <p:nvPr/>
        </p:nvSpPr>
        <p:spPr>
          <a:xfrm>
            <a:off x="5850067" y="1033366"/>
            <a:ext cx="2154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en-US" altLang="ko-KR" b="1" baseline="30000">
                <a:solidFill>
                  <a:srgbClr val="222222"/>
                </a:solidFill>
                <a:latin typeface="Arial" panose="020B0604020202020204" pitchFamily="34" charset="0"/>
              </a:rPr>
              <a:t>-9</a:t>
            </a:r>
            <a:r>
              <a:rPr lang="en-US" altLang="ko-KR" b="1">
                <a:solidFill>
                  <a:srgbClr val="222222"/>
                </a:solidFill>
                <a:latin typeface="Arial" panose="020B0604020202020204" pitchFamily="34" charset="0"/>
              </a:rPr>
              <a:t>m </a:t>
            </a:r>
            <a:r>
              <a:rPr lang="ko-KR" altLang="en-US" b="1">
                <a:solidFill>
                  <a:srgbClr val="222222"/>
                </a:solidFill>
                <a:latin typeface="Arial" panose="020B0604020202020204" pitchFamily="34" charset="0"/>
              </a:rPr>
              <a:t>정도의 금입자</a:t>
            </a:r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4EDEFB-A1B3-43E2-9152-5A446100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2" y="1402698"/>
            <a:ext cx="3438525" cy="3581400"/>
          </a:xfrm>
          <a:prstGeom prst="rect">
            <a:avLst/>
          </a:prstGeom>
        </p:spPr>
      </p:pic>
      <p:pic>
        <p:nvPicPr>
          <p:cNvPr id="2050" name="Picture 2" descr="ëë¸ììì Yì íí ë¨ë°±ì§ì ë¶ì¸ ë¤ ìê°ëì ìíì  ë¨ë°±ì§ê³¼ ì¸í¬ì¹¨í¬ì± í©íì´ëë¥¼ ë¶ìë¤. - ì¹´í¨ë¦­ë ìëªê³µíë¶ ì ê³µ">
            <a:extLst>
              <a:ext uri="{FF2B5EF4-FFF2-40B4-BE49-F238E27FC236}">
                <a16:creationId xmlns:a16="http://schemas.microsoft.com/office/drawing/2014/main" id="{3F1EAB3E-8634-44C9-8386-1E0503EF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77" y="2974554"/>
            <a:ext cx="524827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75D479-4099-421D-BBF2-1DE0127C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937" y="969885"/>
            <a:ext cx="2891094" cy="31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215940-D0B2-48AC-A438-D7D468D0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8" y="929369"/>
            <a:ext cx="5362112" cy="4999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BD27E-FBED-4D56-8165-FD29F37323D8}"/>
              </a:ext>
            </a:extLst>
          </p:cNvPr>
          <p:cNvSpPr txBox="1"/>
          <p:nvPr/>
        </p:nvSpPr>
        <p:spPr>
          <a:xfrm>
            <a:off x="407958" y="615272"/>
            <a:ext cx="536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Photothermal therapy</a:t>
            </a:r>
            <a:endParaRPr lang="ko-KR" alt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9DAA4-A96B-406C-9693-DDDD8464E0D3}"/>
              </a:ext>
            </a:extLst>
          </p:cNvPr>
          <p:cNvSpPr txBox="1"/>
          <p:nvPr/>
        </p:nvSpPr>
        <p:spPr>
          <a:xfrm>
            <a:off x="6071541" y="591352"/>
            <a:ext cx="49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SPR(Suface Plasmon Reasonance)</a:t>
            </a:r>
            <a:endParaRPr lang="ko-KR" altLang="en-US" sz="24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420109-83C1-42C8-B965-8CC5F9628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420" y="1748949"/>
            <a:ext cx="6952488" cy="312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20A76-C09D-4EA9-A2E9-3EEBF9D6BAB7}"/>
              </a:ext>
            </a:extLst>
          </p:cNvPr>
          <p:cNvSpPr txBox="1"/>
          <p:nvPr/>
        </p:nvSpPr>
        <p:spPr>
          <a:xfrm>
            <a:off x="5770071" y="4870201"/>
            <a:ext cx="600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금속 나노 입자는 흡광이 강하다</a:t>
            </a:r>
            <a:endParaRPr lang="en-US" altLang="ko-KR" b="1"/>
          </a:p>
          <a:p>
            <a:r>
              <a:rPr lang="ko-KR" altLang="en-US" b="1"/>
              <a:t>입자의 크기</a:t>
            </a:r>
            <a:r>
              <a:rPr lang="en-US" altLang="ko-KR" b="1"/>
              <a:t>, </a:t>
            </a:r>
            <a:r>
              <a:rPr lang="ko-KR" altLang="en-US" b="1"/>
              <a:t>형태에 따라 공명 주파수가 다르다</a:t>
            </a:r>
            <a:endParaRPr lang="en-US" altLang="ko-KR" b="1"/>
          </a:p>
          <a:p>
            <a:r>
              <a:rPr lang="ko-KR" altLang="en-US" b="1"/>
              <a:t>빛을 흡수 하여 입자가 공명하여 열 발생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C161D-920F-4C28-8BD7-992F047E6394}"/>
              </a:ext>
            </a:extLst>
          </p:cNvPr>
          <p:cNvSpPr txBox="1"/>
          <p:nvPr/>
        </p:nvSpPr>
        <p:spPr>
          <a:xfrm>
            <a:off x="227712" y="5713101"/>
            <a:ext cx="459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암세포는 열에 약하다</a:t>
            </a:r>
          </a:p>
        </p:txBody>
      </p:sp>
    </p:spTree>
    <p:extLst>
      <p:ext uri="{BB962C8B-B14F-4D97-AF65-F5344CB8AC3E}">
        <p14:creationId xmlns:p14="http://schemas.microsoft.com/office/powerpoint/2010/main" val="68265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719C659-9FA3-4364-B61B-3705023AF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5955" y="1099036"/>
            <a:ext cx="3195558" cy="2739050"/>
          </a:xfrm>
          <a:prstGeom prst="rect">
            <a:avLst/>
          </a:prstGeom>
        </p:spPr>
      </p:pic>
      <p:pic>
        <p:nvPicPr>
          <p:cNvPr id="16" name="Picture 2" descr="ì½ëí">
            <a:extLst>
              <a:ext uri="{FF2B5EF4-FFF2-40B4-BE49-F238E27FC236}">
                <a16:creationId xmlns:a16="http://schemas.microsoft.com/office/drawing/2014/main" id="{FB394965-F461-4AE9-8189-7BCCB7FD4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955" y="1270495"/>
            <a:ext cx="2400290" cy="25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6C219-A68B-4A4A-934B-30B94DFA49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6" t="9871" r="7791" b="25186"/>
          <a:stretch/>
        </p:blipFill>
        <p:spPr>
          <a:xfrm>
            <a:off x="109089" y="4023715"/>
            <a:ext cx="5640280" cy="2899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4F0C8E-4480-4A75-AB97-F1CD4C7A964A}"/>
              </a:ext>
            </a:extLst>
          </p:cNvPr>
          <p:cNvSpPr txBox="1"/>
          <p:nvPr/>
        </p:nvSpPr>
        <p:spPr>
          <a:xfrm>
            <a:off x="478992" y="3197546"/>
            <a:ext cx="4900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2. </a:t>
            </a:r>
            <a:r>
              <a:rPr lang="ko-KR" altLang="en-US" b="1"/>
              <a:t>약물전달의 불안정성</a:t>
            </a:r>
            <a:endParaRPr lang="en-US" altLang="ko-KR" b="1"/>
          </a:p>
          <a:p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7EB84-51C1-46CF-A43B-954160D63A4E}"/>
              </a:ext>
            </a:extLst>
          </p:cNvPr>
          <p:cNvSpPr txBox="1"/>
          <p:nvPr/>
        </p:nvSpPr>
        <p:spPr>
          <a:xfrm>
            <a:off x="292963" y="294393"/>
            <a:ext cx="3876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Chemical therapy</a:t>
            </a:r>
          </a:p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52CA84-2A2E-4A45-A751-405C3081B4BA}"/>
              </a:ext>
            </a:extLst>
          </p:cNvPr>
          <p:cNvSpPr/>
          <p:nvPr/>
        </p:nvSpPr>
        <p:spPr>
          <a:xfrm>
            <a:off x="6442633" y="3839049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2. </a:t>
            </a:r>
            <a:r>
              <a:rPr lang="ko-KR" altLang="en-US" b="1"/>
              <a:t>결합을 이용하여 약물의 누출 문제 해결</a:t>
            </a:r>
            <a:r>
              <a:rPr lang="en-US" altLang="ko-KR" b="1"/>
              <a:t> </a:t>
            </a:r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7D15FF-CBD3-4D08-94B8-A38E817C0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770" y="4568477"/>
            <a:ext cx="4219575" cy="1809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F81A64-A99D-450B-91FD-CD6E57A099CD}"/>
              </a:ext>
            </a:extLst>
          </p:cNvPr>
          <p:cNvSpPr/>
          <p:nvPr/>
        </p:nvSpPr>
        <p:spPr>
          <a:xfrm>
            <a:off x="458681" y="800447"/>
            <a:ext cx="2470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타겟 세포에 약물을</a:t>
            </a:r>
            <a:endParaRPr lang="en-US" altLang="ko-KR" b="1"/>
          </a:p>
          <a:p>
            <a:r>
              <a:rPr lang="en-US" altLang="ko-KR" b="1"/>
              <a:t>   </a:t>
            </a:r>
            <a:r>
              <a:rPr lang="ko-KR" altLang="en-US" b="1"/>
              <a:t>집중하지 못함</a:t>
            </a:r>
            <a:endParaRPr lang="en-US" altLang="ko-KR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02CDD1-4A57-4F67-9840-419A6BA0C027}"/>
              </a:ext>
            </a:extLst>
          </p:cNvPr>
          <p:cNvSpPr/>
          <p:nvPr/>
        </p:nvSpPr>
        <p:spPr>
          <a:xfrm>
            <a:off x="6725217" y="754280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나노 사이즈를 이용하여 암세포에 약물 전달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A8A4619-190B-48F8-AF26-407B00A38D3E}"/>
              </a:ext>
            </a:extLst>
          </p:cNvPr>
          <p:cNvSpPr/>
          <p:nvPr/>
        </p:nvSpPr>
        <p:spPr>
          <a:xfrm>
            <a:off x="5072112" y="2573096"/>
            <a:ext cx="1047160" cy="14761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07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AC39B-5E52-4638-9D94-C97C4C0C555F}"/>
              </a:ext>
            </a:extLst>
          </p:cNvPr>
          <p:cNvSpPr txBox="1"/>
          <p:nvPr/>
        </p:nvSpPr>
        <p:spPr>
          <a:xfrm>
            <a:off x="958789" y="710214"/>
            <a:ext cx="506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Dual therapy</a:t>
            </a:r>
            <a:r>
              <a:rPr lang="ko-KR" altLang="en-US" b="1"/>
              <a:t>란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FC817-4B28-4988-B8D2-6AD12AE0674C}"/>
              </a:ext>
            </a:extLst>
          </p:cNvPr>
          <p:cNvSpPr txBox="1"/>
          <p:nvPr/>
        </p:nvSpPr>
        <p:spPr>
          <a:xfrm>
            <a:off x="958789" y="1180730"/>
            <a:ext cx="1137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약물로 암세포를 제거하는 것을 </a:t>
            </a:r>
            <a:r>
              <a:rPr lang="en-US" altLang="ko-KR" b="1"/>
              <a:t>Chemical therapy</a:t>
            </a:r>
          </a:p>
          <a:p>
            <a:endParaRPr lang="en-US" altLang="ko-KR" b="1"/>
          </a:p>
          <a:p>
            <a:r>
              <a:rPr lang="ko-KR" altLang="en-US" b="1"/>
              <a:t>빛을 열로 바꾸어 암세포를 제거하는 것을 </a:t>
            </a:r>
            <a:r>
              <a:rPr lang="en-US" altLang="ko-KR" b="1"/>
              <a:t>Photpthermal therapy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532CB-B07F-45CA-B993-964DCAC5B153}"/>
              </a:ext>
            </a:extLst>
          </p:cNvPr>
          <p:cNvSpPr txBox="1"/>
          <p:nvPr/>
        </p:nvSpPr>
        <p:spPr>
          <a:xfrm>
            <a:off x="958789" y="2281561"/>
            <a:ext cx="913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Chemical therapy </a:t>
            </a:r>
            <a:r>
              <a:rPr lang="ko-KR" altLang="en-US" b="1"/>
              <a:t>에 </a:t>
            </a:r>
            <a:r>
              <a:rPr lang="en-US" altLang="ko-KR" b="1"/>
              <a:t>Photpthermal therapy</a:t>
            </a:r>
            <a:r>
              <a:rPr lang="ko-KR" altLang="en-US" b="1"/>
              <a:t>를  더한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F2C1E3-C136-4EAB-BD8F-E64A8A174CD5}"/>
              </a:ext>
            </a:extLst>
          </p:cNvPr>
          <p:cNvSpPr/>
          <p:nvPr/>
        </p:nvSpPr>
        <p:spPr>
          <a:xfrm>
            <a:off x="958789" y="3006779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/>
              <a:t>1. NIR</a:t>
            </a:r>
          </a:p>
          <a:p>
            <a:r>
              <a:rPr lang="ko-KR" altLang="en-US" b="1"/>
              <a:t>피부와 조직에 최소한 흡수</a:t>
            </a:r>
            <a:endParaRPr lang="en-US" altLang="ko-KR" b="1"/>
          </a:p>
          <a:p>
            <a:r>
              <a:rPr lang="ko-KR" altLang="en-US" b="1"/>
              <a:t>투과성이 좋음</a:t>
            </a:r>
            <a:endParaRPr lang="en-US" altLang="ko-KR" b="1"/>
          </a:p>
          <a:p>
            <a:r>
              <a:rPr lang="ko-KR" altLang="en-US" b="1"/>
              <a:t>정상세포에게 심각한 손상을 주지 않음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286AD0-D1E2-424A-BAE6-3DF07506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9" y="4359400"/>
            <a:ext cx="2133600" cy="2019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DC80D9-250B-4C43-BA9E-F6126C658613}"/>
              </a:ext>
            </a:extLst>
          </p:cNvPr>
          <p:cNvSpPr/>
          <p:nvPr/>
        </p:nvSpPr>
        <p:spPr>
          <a:xfrm>
            <a:off x="5526350" y="300677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/>
              <a:t>2. GNR</a:t>
            </a:r>
          </a:p>
          <a:p>
            <a:r>
              <a:rPr lang="en-US" altLang="ko-KR" b="1"/>
              <a:t>NIR</a:t>
            </a:r>
            <a:r>
              <a:rPr lang="ko-KR" altLang="en-US" b="1"/>
              <a:t>영역에서 지속적인 흡수 스펙트럼을 가짐</a:t>
            </a:r>
            <a:endParaRPr lang="en-US" altLang="ko-KR" b="1"/>
          </a:p>
          <a:p>
            <a:r>
              <a:rPr lang="ko-KR" altLang="en-US" b="1"/>
              <a:t>표면이 쉽게 수정이 가능</a:t>
            </a:r>
            <a:r>
              <a:rPr lang="en-US" altLang="ko-KR" b="1"/>
              <a:t>(</a:t>
            </a:r>
            <a:r>
              <a:rPr lang="ko-KR" altLang="en-US" b="1"/>
              <a:t>형광물질</a:t>
            </a:r>
            <a:r>
              <a:rPr lang="en-US" altLang="ko-KR" b="1"/>
              <a:t>, </a:t>
            </a:r>
            <a:r>
              <a:rPr lang="ko-KR" altLang="en-US" b="1"/>
              <a:t>세포타겟팅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8" name="Picture 4" descr="https://xpic.x-mol.com/20170603%2F10.1021_acsnano.7b01665.jpg">
            <a:extLst>
              <a:ext uri="{FF2B5EF4-FFF2-40B4-BE49-F238E27FC236}">
                <a16:creationId xmlns:a16="http://schemas.microsoft.com/office/drawing/2014/main" id="{4D494CB0-EC08-457E-B732-986EE4AD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47" y="4040082"/>
            <a:ext cx="3500925" cy="233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06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677</Words>
  <Application>Microsoft Office PowerPoint</Application>
  <PresentationFormat>와이드스크린</PresentationFormat>
  <Paragraphs>124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  <vt:lpstr>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 therapy를 이용한 암치료</dc:title>
  <dc:creator>남 김용권</dc:creator>
  <cp:lastModifiedBy>user</cp:lastModifiedBy>
  <cp:revision>67</cp:revision>
  <dcterms:created xsi:type="dcterms:W3CDTF">2019-03-09T13:20:57Z</dcterms:created>
  <dcterms:modified xsi:type="dcterms:W3CDTF">2021-12-17T05:45:23Z</dcterms:modified>
</cp:coreProperties>
</file>